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700" r:id="rId2"/>
  </p:sldMasterIdLst>
  <p:notesMasterIdLst>
    <p:notesMasterId r:id="rId19"/>
  </p:notesMasterIdLst>
  <p:sldIdLst>
    <p:sldId id="291" r:id="rId3"/>
    <p:sldId id="360" r:id="rId4"/>
    <p:sldId id="384" r:id="rId5"/>
    <p:sldId id="369" r:id="rId6"/>
    <p:sldId id="381" r:id="rId7"/>
    <p:sldId id="382" r:id="rId8"/>
    <p:sldId id="376" r:id="rId9"/>
    <p:sldId id="367" r:id="rId10"/>
    <p:sldId id="375" r:id="rId11"/>
    <p:sldId id="379" r:id="rId12"/>
    <p:sldId id="368" r:id="rId13"/>
    <p:sldId id="380" r:id="rId14"/>
    <p:sldId id="370" r:id="rId15"/>
    <p:sldId id="371" r:id="rId16"/>
    <p:sldId id="385" r:id="rId17"/>
    <p:sldId id="374" r:id="rId18"/>
  </p:sldIdLst>
  <p:sldSz cx="12192000" cy="6858000"/>
  <p:notesSz cx="6858000" cy="9144000"/>
  <p:embeddedFontLst>
    <p:embeddedFont>
      <p:font typeface="Inter" panose="02000503000000020004" pitchFamily="2" charset="0"/>
      <p:regular r:id="rId20"/>
      <p:bold r:id="rId21"/>
      <p:italic r:id="rId22"/>
      <p:boldItalic r:id="rId23"/>
    </p:embeddedFont>
    <p:embeddedFont>
      <p:font typeface="Inter Semi Bold" panose="02000503000000020004" pitchFamily="2" charset="0"/>
      <p:regular r:id="rId24"/>
      <p:bold r:id="rId25"/>
      <p:italic r:id="rId26"/>
      <p:boldItalic r:id="rId27"/>
    </p:embeddedFont>
    <p:embeddedFont>
      <p:font typeface="Poppins" pitchFamily="2" charset="77"/>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C9FF"/>
    <a:srgbClr val="9C9CF4"/>
    <a:srgbClr val="B4B8FF"/>
    <a:srgbClr val="2282BD"/>
    <a:srgbClr val="919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722F7-F41E-D844-8AFD-482009F388E0}" v="1" dt="2024-04-18T12:26:38.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80"/>
    <p:restoredTop sz="87755"/>
  </p:normalViewPr>
  <p:slideViewPr>
    <p:cSldViewPr snapToGrid="0">
      <p:cViewPr varScale="1">
        <p:scale>
          <a:sx n="109" d="100"/>
          <a:sy n="109" d="100"/>
        </p:scale>
        <p:origin x="21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60251-9708-2C41-9257-E99178BC8F26}" type="datetimeFigureOut">
              <a:rPr lang="en-US" smtClean="0"/>
              <a:t>4/17/24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8D9D7-6F3C-5543-B339-999789A72346}" type="slidenum">
              <a:rPr lang="en-US" smtClean="0"/>
              <a:t>‹#›</a:t>
            </a:fld>
            <a:endParaRPr lang="en-US"/>
          </a:p>
        </p:txBody>
      </p:sp>
    </p:spTree>
    <p:extLst>
      <p:ext uri="{BB962C8B-B14F-4D97-AF65-F5344CB8AC3E}">
        <p14:creationId xmlns:p14="http://schemas.microsoft.com/office/powerpoint/2010/main" val="2716064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58D9D7-6F3C-5543-B339-999789A72346}" type="slidenum">
              <a:rPr lang="en-US" smtClean="0"/>
              <a:t>1</a:t>
            </a:fld>
            <a:endParaRPr lang="en-US"/>
          </a:p>
        </p:txBody>
      </p:sp>
    </p:spTree>
    <p:extLst>
      <p:ext uri="{BB962C8B-B14F-4D97-AF65-F5344CB8AC3E}">
        <p14:creationId xmlns:p14="http://schemas.microsoft.com/office/powerpoint/2010/main" val="2080570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58D9D7-6F3C-5543-B339-999789A72346}" type="slidenum">
              <a:rPr lang="en-US" smtClean="0"/>
              <a:t>10</a:t>
            </a:fld>
            <a:endParaRPr lang="en-US"/>
          </a:p>
        </p:txBody>
      </p:sp>
    </p:spTree>
    <p:extLst>
      <p:ext uri="{BB962C8B-B14F-4D97-AF65-F5344CB8AC3E}">
        <p14:creationId xmlns:p14="http://schemas.microsoft.com/office/powerpoint/2010/main" val="1494654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and prompt tuning was working decently but with after some research we decided to try this technique that works well with few-shot data</a:t>
            </a:r>
          </a:p>
        </p:txBody>
      </p:sp>
      <p:sp>
        <p:nvSpPr>
          <p:cNvPr id="4" name="Slide Number Placeholder 3"/>
          <p:cNvSpPr>
            <a:spLocks noGrp="1"/>
          </p:cNvSpPr>
          <p:nvPr>
            <p:ph type="sldNum" sz="quarter" idx="5"/>
          </p:nvPr>
        </p:nvSpPr>
        <p:spPr/>
        <p:txBody>
          <a:bodyPr/>
          <a:lstStyle/>
          <a:p>
            <a:fld id="{1B58D9D7-6F3C-5543-B339-999789A72346}" type="slidenum">
              <a:rPr lang="en-US" smtClean="0"/>
              <a:t>11</a:t>
            </a:fld>
            <a:endParaRPr lang="en-US"/>
          </a:p>
        </p:txBody>
      </p:sp>
    </p:spTree>
    <p:extLst>
      <p:ext uri="{BB962C8B-B14F-4D97-AF65-F5344CB8AC3E}">
        <p14:creationId xmlns:p14="http://schemas.microsoft.com/office/powerpoint/2010/main" val="2936055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1B58D9D7-6F3C-5543-B339-999789A72346}" type="slidenum">
              <a:rPr lang="en-US" smtClean="0"/>
              <a:t>13</a:t>
            </a:fld>
            <a:endParaRPr lang="en-US"/>
          </a:p>
        </p:txBody>
      </p:sp>
    </p:spTree>
    <p:extLst>
      <p:ext uri="{BB962C8B-B14F-4D97-AF65-F5344CB8AC3E}">
        <p14:creationId xmlns:p14="http://schemas.microsoft.com/office/powerpoint/2010/main" val="2857981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Prompt Engineering and ICL </a:t>
            </a:r>
          </a:p>
          <a:p>
            <a:r>
              <a:rPr lang="en-US" dirty="0">
                <a:ea typeface="Calibri"/>
                <a:cs typeface="Calibri"/>
              </a:rPr>
              <a:t>GPT4 was the easiest to work with and could be worth paying for the API use</a:t>
            </a:r>
          </a:p>
          <a:p>
            <a:r>
              <a:rPr lang="en-US" dirty="0">
                <a:ea typeface="Calibri"/>
                <a:cs typeface="Calibri"/>
              </a:rPr>
              <a:t>Prompt Tuning – Save on resources, but still requires time to train the models</a:t>
            </a:r>
          </a:p>
          <a:p>
            <a:r>
              <a:rPr lang="en-US" dirty="0" err="1">
                <a:ea typeface="Calibri"/>
                <a:cs typeface="Calibri"/>
              </a:rPr>
              <a:t>SetFit</a:t>
            </a:r>
            <a:r>
              <a:rPr lang="en-US" dirty="0">
                <a:ea typeface="Calibri"/>
                <a:cs typeface="Calibri"/>
              </a:rPr>
              <a:t> – easy solution when few data is available</a:t>
            </a:r>
          </a:p>
        </p:txBody>
      </p:sp>
      <p:sp>
        <p:nvSpPr>
          <p:cNvPr id="4" name="Slide Number Placeholder 3"/>
          <p:cNvSpPr>
            <a:spLocks noGrp="1"/>
          </p:cNvSpPr>
          <p:nvPr>
            <p:ph type="sldNum" sz="quarter" idx="5"/>
          </p:nvPr>
        </p:nvSpPr>
        <p:spPr/>
        <p:txBody>
          <a:bodyPr/>
          <a:lstStyle/>
          <a:p>
            <a:fld id="{1B58D9D7-6F3C-5543-B339-999789A72346}" type="slidenum">
              <a:rPr lang="en-US" smtClean="0"/>
              <a:t>14</a:t>
            </a:fld>
            <a:endParaRPr lang="en-US"/>
          </a:p>
        </p:txBody>
      </p:sp>
    </p:spTree>
    <p:extLst>
      <p:ext uri="{BB962C8B-B14F-4D97-AF65-F5344CB8AC3E}">
        <p14:creationId xmlns:p14="http://schemas.microsoft.com/office/powerpoint/2010/main" val="1803441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AB</a:t>
            </a:r>
            <a:endParaRPr lang="en-US" dirty="0"/>
          </a:p>
          <a:p>
            <a:r>
              <a:rPr lang="en-US" dirty="0"/>
              <a:t>Headshots</a:t>
            </a:r>
            <a:endParaRPr lang="en-US" dirty="0">
              <a:ea typeface="Calibri"/>
              <a:cs typeface="Calibri"/>
            </a:endParaRPr>
          </a:p>
          <a:p>
            <a:r>
              <a:rPr lang="en-US" dirty="0">
                <a:ea typeface="Calibri"/>
                <a:cs typeface="Calibri"/>
              </a:rPr>
              <a:t>Names</a:t>
            </a:r>
          </a:p>
          <a:p>
            <a:r>
              <a:rPr lang="en-US" dirty="0">
                <a:ea typeface="Calibri"/>
                <a:cs typeface="Calibri"/>
              </a:rPr>
              <a:t>Titles</a:t>
            </a:r>
          </a:p>
          <a:p>
            <a:r>
              <a:rPr lang="en-US" dirty="0">
                <a:ea typeface="Calibri"/>
                <a:cs typeface="Calibri"/>
              </a:rPr>
              <a:t>Emails</a:t>
            </a:r>
          </a:p>
        </p:txBody>
      </p:sp>
      <p:sp>
        <p:nvSpPr>
          <p:cNvPr id="4" name="Slide Number Placeholder 3"/>
          <p:cNvSpPr>
            <a:spLocks noGrp="1"/>
          </p:cNvSpPr>
          <p:nvPr>
            <p:ph type="sldNum" sz="quarter" idx="5"/>
          </p:nvPr>
        </p:nvSpPr>
        <p:spPr/>
        <p:txBody>
          <a:bodyPr/>
          <a:lstStyle/>
          <a:p>
            <a:fld id="{1B58D9D7-6F3C-5543-B339-999789A72346}" type="slidenum">
              <a:rPr lang="en-US" smtClean="0"/>
              <a:t>2</a:t>
            </a:fld>
            <a:endParaRPr lang="en-US"/>
          </a:p>
        </p:txBody>
      </p:sp>
    </p:spTree>
    <p:extLst>
      <p:ext uri="{BB962C8B-B14F-4D97-AF65-F5344CB8AC3E}">
        <p14:creationId xmlns:p14="http://schemas.microsoft.com/office/powerpoint/2010/main" val="2285073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Set expectation saying that I’m going more in details with each approach</a:t>
            </a:r>
          </a:p>
          <a:p>
            <a:pPr marL="171450" indent="-171450">
              <a:buFontTx/>
              <a:buChar char="-"/>
            </a:pPr>
            <a:r>
              <a:rPr lang="en-US" dirty="0">
                <a:ea typeface="Calibri"/>
                <a:cs typeface="Calibri"/>
              </a:rPr>
              <a:t>Started with prompt engineering for those reasons</a:t>
            </a:r>
          </a:p>
          <a:p>
            <a:pPr marL="171450" indent="-171450">
              <a:buFontTx/>
              <a:buChar char="-"/>
            </a:pPr>
            <a:r>
              <a:rPr lang="en-US" dirty="0">
                <a:ea typeface="Calibri"/>
                <a:cs typeface="Calibri"/>
              </a:rPr>
              <a:t>Moved into prompt tuning after optimizing the prompts to adapt the models to a specialized task</a:t>
            </a:r>
          </a:p>
          <a:p>
            <a:pPr marL="171450" indent="-171450">
              <a:buFontTx/>
              <a:buChar char="-"/>
            </a:pPr>
            <a:r>
              <a:rPr lang="en-US" dirty="0">
                <a:ea typeface="Calibri"/>
                <a:cs typeface="Calibri"/>
              </a:rPr>
              <a:t>Because of the limited amount of training data and the low scores on Empathy we tried </a:t>
            </a:r>
            <a:r>
              <a:rPr lang="en-US" dirty="0" err="1">
                <a:ea typeface="Calibri"/>
                <a:cs typeface="Calibri"/>
              </a:rPr>
              <a:t>SetFit</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1B58D9D7-6F3C-5543-B339-999789A72346}" type="slidenum">
              <a:rPr lang="en-US" smtClean="0"/>
              <a:t>3</a:t>
            </a:fld>
            <a:endParaRPr lang="en-US"/>
          </a:p>
        </p:txBody>
      </p:sp>
    </p:spTree>
    <p:extLst>
      <p:ext uri="{BB962C8B-B14F-4D97-AF65-F5344CB8AC3E}">
        <p14:creationId xmlns:p14="http://schemas.microsoft.com/office/powerpoint/2010/main" val="2000469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1B58D9D7-6F3C-5543-B339-999789A72346}" type="slidenum">
              <a:rPr lang="en-US" smtClean="0"/>
              <a:t>4</a:t>
            </a:fld>
            <a:endParaRPr lang="en-US"/>
          </a:p>
        </p:txBody>
      </p:sp>
    </p:spTree>
    <p:extLst>
      <p:ext uri="{BB962C8B-B14F-4D97-AF65-F5344CB8AC3E}">
        <p14:creationId xmlns:p14="http://schemas.microsoft.com/office/powerpoint/2010/main" val="303348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Each model needed multiple iterations to get to the desired outputs</a:t>
            </a:r>
          </a:p>
        </p:txBody>
      </p:sp>
      <p:sp>
        <p:nvSpPr>
          <p:cNvPr id="4" name="Slide Number Placeholder 3"/>
          <p:cNvSpPr>
            <a:spLocks noGrp="1"/>
          </p:cNvSpPr>
          <p:nvPr>
            <p:ph type="sldNum" sz="quarter" idx="5"/>
          </p:nvPr>
        </p:nvSpPr>
        <p:spPr/>
        <p:txBody>
          <a:bodyPr/>
          <a:lstStyle/>
          <a:p>
            <a:fld id="{1B58D9D7-6F3C-5543-B339-999789A72346}" type="slidenum">
              <a:rPr lang="en-US" smtClean="0"/>
              <a:t>5</a:t>
            </a:fld>
            <a:endParaRPr lang="en-US"/>
          </a:p>
        </p:txBody>
      </p:sp>
    </p:spTree>
    <p:extLst>
      <p:ext uri="{BB962C8B-B14F-4D97-AF65-F5344CB8AC3E}">
        <p14:creationId xmlns:p14="http://schemas.microsoft.com/office/powerpoint/2010/main" val="1777866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1B58D9D7-6F3C-5543-B339-999789A72346}" type="slidenum">
              <a:rPr lang="en-US" smtClean="0"/>
              <a:t>6</a:t>
            </a:fld>
            <a:endParaRPr lang="en-US"/>
          </a:p>
        </p:txBody>
      </p:sp>
    </p:spTree>
    <p:extLst>
      <p:ext uri="{BB962C8B-B14F-4D97-AF65-F5344CB8AC3E}">
        <p14:creationId xmlns:p14="http://schemas.microsoft.com/office/powerpoint/2010/main" val="304997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1B58D9D7-6F3C-5543-B339-999789A72346}" type="slidenum">
              <a:rPr lang="en-US" smtClean="0"/>
              <a:t>7</a:t>
            </a:fld>
            <a:endParaRPr lang="en-US"/>
          </a:p>
        </p:txBody>
      </p:sp>
    </p:spTree>
    <p:extLst>
      <p:ext uri="{BB962C8B-B14F-4D97-AF65-F5344CB8AC3E}">
        <p14:creationId xmlns:p14="http://schemas.microsoft.com/office/powerpoint/2010/main" val="156513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didn’t work with Clarity, that’s why we tried this approach</a:t>
            </a:r>
          </a:p>
        </p:txBody>
      </p:sp>
      <p:sp>
        <p:nvSpPr>
          <p:cNvPr id="4" name="Slide Number Placeholder 3"/>
          <p:cNvSpPr>
            <a:spLocks noGrp="1"/>
          </p:cNvSpPr>
          <p:nvPr>
            <p:ph type="sldNum" sz="quarter" idx="5"/>
          </p:nvPr>
        </p:nvSpPr>
        <p:spPr/>
        <p:txBody>
          <a:bodyPr/>
          <a:lstStyle/>
          <a:p>
            <a:fld id="{1B58D9D7-6F3C-5543-B339-999789A72346}" type="slidenum">
              <a:rPr lang="en-US" smtClean="0"/>
              <a:t>8</a:t>
            </a:fld>
            <a:endParaRPr lang="en-US"/>
          </a:p>
        </p:txBody>
      </p:sp>
    </p:spTree>
    <p:extLst>
      <p:ext uri="{BB962C8B-B14F-4D97-AF65-F5344CB8AC3E}">
        <p14:creationId xmlns:p14="http://schemas.microsoft.com/office/powerpoint/2010/main" val="253186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58D9D7-6F3C-5543-B339-999789A72346}" type="slidenum">
              <a:rPr lang="en-US" smtClean="0"/>
              <a:t>9</a:t>
            </a:fld>
            <a:endParaRPr lang="en-US"/>
          </a:p>
        </p:txBody>
      </p:sp>
    </p:spTree>
    <p:extLst>
      <p:ext uri="{BB962C8B-B14F-4D97-AF65-F5344CB8AC3E}">
        <p14:creationId xmlns:p14="http://schemas.microsoft.com/office/powerpoint/2010/main" val="399903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6A47-509D-06B4-A8E1-6CE2D88423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CCF8C4-2D66-8847-904C-DFE976B348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F70E26-9B03-C831-AB31-7B39913469FB}"/>
              </a:ext>
            </a:extLst>
          </p:cNvPr>
          <p:cNvSpPr>
            <a:spLocks noGrp="1"/>
          </p:cNvSpPr>
          <p:nvPr>
            <p:ph type="dt" sz="half" idx="10"/>
          </p:nvPr>
        </p:nvSpPr>
        <p:spPr/>
        <p:txBody>
          <a:bodyPr/>
          <a:lstStyle/>
          <a:p>
            <a:fld id="{E267412B-2F32-5140-B04D-FC75F68A3CF9}" type="datetimeFigureOut">
              <a:rPr lang="en-US" smtClean="0"/>
              <a:t>4/17/24</a:t>
            </a:fld>
            <a:endParaRPr lang="en-US"/>
          </a:p>
        </p:txBody>
      </p:sp>
      <p:sp>
        <p:nvSpPr>
          <p:cNvPr id="5" name="Footer Placeholder 4">
            <a:extLst>
              <a:ext uri="{FF2B5EF4-FFF2-40B4-BE49-F238E27FC236}">
                <a16:creationId xmlns:a16="http://schemas.microsoft.com/office/drawing/2014/main" id="{20B422B0-50DC-47F4-A8FE-0E74A16A6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E99D0-A0F9-B8AC-859B-D9545D7099FD}"/>
              </a:ext>
            </a:extLst>
          </p:cNvPr>
          <p:cNvSpPr>
            <a:spLocks noGrp="1"/>
          </p:cNvSpPr>
          <p:nvPr>
            <p:ph type="sldNum" sz="quarter" idx="12"/>
          </p:nvPr>
        </p:nvSpPr>
        <p:spPr/>
        <p:txBody>
          <a:bodyPr/>
          <a:lstStyle/>
          <a:p>
            <a:fld id="{8064A417-E2FF-0749-8179-5683D499A589}" type="slidenum">
              <a:rPr lang="en-US" smtClean="0"/>
              <a:t>‹#›</a:t>
            </a:fld>
            <a:endParaRPr lang="en-US"/>
          </a:p>
        </p:txBody>
      </p:sp>
    </p:spTree>
    <p:extLst>
      <p:ext uri="{BB962C8B-B14F-4D97-AF65-F5344CB8AC3E}">
        <p14:creationId xmlns:p14="http://schemas.microsoft.com/office/powerpoint/2010/main" val="3762624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5F22-9181-7103-347C-59596A0242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11AFEF-D898-0251-0CBA-688EC4B8C8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531B3-AEB0-1652-2B0E-2B10BB12904B}"/>
              </a:ext>
            </a:extLst>
          </p:cNvPr>
          <p:cNvSpPr>
            <a:spLocks noGrp="1"/>
          </p:cNvSpPr>
          <p:nvPr>
            <p:ph type="dt" sz="half" idx="10"/>
          </p:nvPr>
        </p:nvSpPr>
        <p:spPr/>
        <p:txBody>
          <a:bodyPr/>
          <a:lstStyle/>
          <a:p>
            <a:fld id="{E267412B-2F32-5140-B04D-FC75F68A3CF9}" type="datetimeFigureOut">
              <a:rPr lang="en-US" smtClean="0"/>
              <a:t>4/17/24</a:t>
            </a:fld>
            <a:endParaRPr lang="en-US"/>
          </a:p>
        </p:txBody>
      </p:sp>
      <p:sp>
        <p:nvSpPr>
          <p:cNvPr id="5" name="Footer Placeholder 4">
            <a:extLst>
              <a:ext uri="{FF2B5EF4-FFF2-40B4-BE49-F238E27FC236}">
                <a16:creationId xmlns:a16="http://schemas.microsoft.com/office/drawing/2014/main" id="{57B5FD63-A17E-B29C-1373-33A071E2C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987E2-80B5-1FC9-0E62-8E13A066130E}"/>
              </a:ext>
            </a:extLst>
          </p:cNvPr>
          <p:cNvSpPr>
            <a:spLocks noGrp="1"/>
          </p:cNvSpPr>
          <p:nvPr>
            <p:ph type="sldNum" sz="quarter" idx="12"/>
          </p:nvPr>
        </p:nvSpPr>
        <p:spPr/>
        <p:txBody>
          <a:bodyPr/>
          <a:lstStyle/>
          <a:p>
            <a:fld id="{8064A417-E2FF-0749-8179-5683D499A589}" type="slidenum">
              <a:rPr lang="en-US" smtClean="0"/>
              <a:t>‹#›</a:t>
            </a:fld>
            <a:endParaRPr lang="en-US"/>
          </a:p>
        </p:txBody>
      </p:sp>
    </p:spTree>
    <p:extLst>
      <p:ext uri="{BB962C8B-B14F-4D97-AF65-F5344CB8AC3E}">
        <p14:creationId xmlns:p14="http://schemas.microsoft.com/office/powerpoint/2010/main" val="1308375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F09F06-313E-D874-FDC7-BAB84F4701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8D1736-FF45-1685-EA68-0028620A86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322EF-9B40-BF07-99A1-AC78638D4831}"/>
              </a:ext>
            </a:extLst>
          </p:cNvPr>
          <p:cNvSpPr>
            <a:spLocks noGrp="1"/>
          </p:cNvSpPr>
          <p:nvPr>
            <p:ph type="dt" sz="half" idx="10"/>
          </p:nvPr>
        </p:nvSpPr>
        <p:spPr/>
        <p:txBody>
          <a:bodyPr/>
          <a:lstStyle/>
          <a:p>
            <a:fld id="{E267412B-2F32-5140-B04D-FC75F68A3CF9}" type="datetimeFigureOut">
              <a:rPr lang="en-US" smtClean="0"/>
              <a:t>4/17/24</a:t>
            </a:fld>
            <a:endParaRPr lang="en-US"/>
          </a:p>
        </p:txBody>
      </p:sp>
      <p:sp>
        <p:nvSpPr>
          <p:cNvPr id="5" name="Footer Placeholder 4">
            <a:extLst>
              <a:ext uri="{FF2B5EF4-FFF2-40B4-BE49-F238E27FC236}">
                <a16:creationId xmlns:a16="http://schemas.microsoft.com/office/drawing/2014/main" id="{FE3764F2-A915-FD6C-5869-249639A0D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5E224-DB03-78DA-1EAA-2270920E2CF7}"/>
              </a:ext>
            </a:extLst>
          </p:cNvPr>
          <p:cNvSpPr>
            <a:spLocks noGrp="1"/>
          </p:cNvSpPr>
          <p:nvPr>
            <p:ph type="sldNum" sz="quarter" idx="12"/>
          </p:nvPr>
        </p:nvSpPr>
        <p:spPr/>
        <p:txBody>
          <a:bodyPr/>
          <a:lstStyle/>
          <a:p>
            <a:fld id="{8064A417-E2FF-0749-8179-5683D499A589}" type="slidenum">
              <a:rPr lang="en-US" smtClean="0"/>
              <a:t>‹#›</a:t>
            </a:fld>
            <a:endParaRPr lang="en-US"/>
          </a:p>
        </p:txBody>
      </p:sp>
    </p:spTree>
    <p:extLst>
      <p:ext uri="{BB962C8B-B14F-4D97-AF65-F5344CB8AC3E}">
        <p14:creationId xmlns:p14="http://schemas.microsoft.com/office/powerpoint/2010/main" val="915092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9A31F2-69B9-CEC7-FF87-599F503DC717}"/>
              </a:ext>
            </a:extLst>
          </p:cNvPr>
          <p:cNvSpPr/>
          <p:nvPr userDrawn="1"/>
        </p:nvSpPr>
        <p:spPr>
          <a:xfrm>
            <a:off x="0" y="0"/>
            <a:ext cx="12192000" cy="4864238"/>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
            <a:extLst>
              <a:ext uri="{FF2B5EF4-FFF2-40B4-BE49-F238E27FC236}">
                <a16:creationId xmlns:a16="http://schemas.microsoft.com/office/drawing/2014/main" id="{F89083EE-16B0-B5B5-FE59-9AD04B524FDD}"/>
              </a:ext>
            </a:extLst>
          </p:cNvPr>
          <p:cNvSpPr>
            <a:spLocks noGrp="1"/>
          </p:cNvSpPr>
          <p:nvPr>
            <p:ph type="pic" sz="quarter" idx="13" hasCustomPrompt="1"/>
          </p:nvPr>
        </p:nvSpPr>
        <p:spPr>
          <a:xfrm>
            <a:off x="0" y="1"/>
            <a:ext cx="12191999" cy="4864238"/>
          </a:xfrm>
          <a:noFill/>
        </p:spPr>
        <p:txBody>
          <a:bodyPr anchor="ctr">
            <a:normAutofit/>
          </a:bodyPr>
          <a:lstStyle>
            <a:lvl1pPr marL="0" indent="0" algn="ctr">
              <a:buNone/>
              <a:defRPr sz="2000">
                <a:highlight>
                  <a:srgbClr val="FFFF00"/>
                </a:highlight>
              </a:defRPr>
            </a:lvl1pPr>
          </a:lstStyle>
          <a:p>
            <a:r>
              <a:rPr lang="en-US"/>
              <a:t>Place photo here</a:t>
            </a:r>
          </a:p>
        </p:txBody>
      </p:sp>
      <p:sp>
        <p:nvSpPr>
          <p:cNvPr id="2" name="Date Placeholder 1">
            <a:extLst>
              <a:ext uri="{FF2B5EF4-FFF2-40B4-BE49-F238E27FC236}">
                <a16:creationId xmlns:a16="http://schemas.microsoft.com/office/drawing/2014/main" id="{7C0BFCB7-A44F-5F4D-B2E0-ADD3B28D7622}"/>
              </a:ext>
            </a:extLst>
          </p:cNvPr>
          <p:cNvSpPr>
            <a:spLocks noGrp="1"/>
          </p:cNvSpPr>
          <p:nvPr>
            <p:ph type="dt" sz="half" idx="10"/>
          </p:nvPr>
        </p:nvSpPr>
        <p:spPr/>
        <p:txBody>
          <a:bodyPr/>
          <a:lstStyle/>
          <a:p>
            <a:fld id="{2D0F3718-04A8-7C48-994C-15D98B5F0025}" type="datetimeFigureOut">
              <a:rPr lang="en-US" smtClean="0"/>
              <a:t>4/17/24</a:t>
            </a:fld>
            <a:endParaRPr lang="en-US"/>
          </a:p>
        </p:txBody>
      </p:sp>
      <p:sp>
        <p:nvSpPr>
          <p:cNvPr id="3" name="Footer Placeholder 2">
            <a:extLst>
              <a:ext uri="{FF2B5EF4-FFF2-40B4-BE49-F238E27FC236}">
                <a16:creationId xmlns:a16="http://schemas.microsoft.com/office/drawing/2014/main" id="{A4DB4D6A-AC81-164C-A8AB-F3BB5872B1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26172-5240-804A-836C-7E5AE99B9067}"/>
              </a:ext>
            </a:extLst>
          </p:cNvPr>
          <p:cNvSpPr>
            <a:spLocks noGrp="1"/>
          </p:cNvSpPr>
          <p:nvPr>
            <p:ph type="sldNum" sz="quarter" idx="12"/>
          </p:nvPr>
        </p:nvSpPr>
        <p:spPr/>
        <p:txBody>
          <a:bodyPr/>
          <a:lstStyle/>
          <a:p>
            <a:fld id="{93868778-1431-634D-AF69-AC77ED78A249}" type="slidenum">
              <a:rPr lang="en-US" smtClean="0"/>
              <a:t>‹#›</a:t>
            </a:fld>
            <a:endParaRPr lang="en-US"/>
          </a:p>
        </p:txBody>
      </p:sp>
      <p:sp>
        <p:nvSpPr>
          <p:cNvPr id="10" name="Text Placeholder 2">
            <a:extLst>
              <a:ext uri="{FF2B5EF4-FFF2-40B4-BE49-F238E27FC236}">
                <a16:creationId xmlns:a16="http://schemas.microsoft.com/office/drawing/2014/main" id="{649C31A1-8248-60E8-87C1-22553FA52744}"/>
              </a:ext>
            </a:extLst>
          </p:cNvPr>
          <p:cNvSpPr>
            <a:spLocks noGrp="1"/>
          </p:cNvSpPr>
          <p:nvPr>
            <p:ph type="body" idx="1"/>
          </p:nvPr>
        </p:nvSpPr>
        <p:spPr>
          <a:xfrm>
            <a:off x="839788" y="5322856"/>
            <a:ext cx="10560698" cy="823912"/>
          </a:xfrm>
        </p:spPr>
        <p:txBody>
          <a:bodyPr anchor="b"/>
          <a:lstStyle>
            <a:lvl1pPr marL="0" indent="0" algn="ctr">
              <a:buNone/>
              <a:defRPr sz="2400" b="1" i="0">
                <a:solidFill>
                  <a:schemeClr val="tx2"/>
                </a:solidFill>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Title 1">
            <a:extLst>
              <a:ext uri="{FF2B5EF4-FFF2-40B4-BE49-F238E27FC236}">
                <a16:creationId xmlns:a16="http://schemas.microsoft.com/office/drawing/2014/main" id="{8286EF93-3D52-E7DD-D6FF-E416792E9E16}"/>
              </a:ext>
            </a:extLst>
          </p:cNvPr>
          <p:cNvSpPr>
            <a:spLocks noGrp="1"/>
          </p:cNvSpPr>
          <p:nvPr>
            <p:ph type="title"/>
          </p:nvPr>
        </p:nvSpPr>
        <p:spPr>
          <a:xfrm>
            <a:off x="838200" y="2443751"/>
            <a:ext cx="10515600" cy="1325563"/>
          </a:xfrm>
        </p:spPr>
        <p:txBody>
          <a:bodyPr>
            <a:noAutofit/>
          </a:bodyPr>
          <a:lstStyle>
            <a:lvl1pPr algn="ctr">
              <a:defRPr sz="6000">
                <a:solidFill>
                  <a:schemeClr val="bg1"/>
                </a:solidFill>
              </a:defRPr>
            </a:lvl1pPr>
          </a:lstStyle>
          <a:p>
            <a:r>
              <a:rPr lang="en-US"/>
              <a:t>Click to edit</a:t>
            </a:r>
          </a:p>
        </p:txBody>
      </p:sp>
    </p:spTree>
    <p:extLst>
      <p:ext uri="{BB962C8B-B14F-4D97-AF65-F5344CB8AC3E}">
        <p14:creationId xmlns:p14="http://schemas.microsoft.com/office/powerpoint/2010/main" val="1485785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141869-6109-7727-505D-9CDF33567F34}"/>
              </a:ext>
            </a:extLst>
          </p:cNvPr>
          <p:cNvSpPr/>
          <p:nvPr userDrawn="1"/>
        </p:nvSpPr>
        <p:spPr>
          <a:xfrm>
            <a:off x="0" y="0"/>
            <a:ext cx="12191999" cy="2485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9A31F2-69B9-CEC7-FF87-599F503DC717}"/>
              </a:ext>
            </a:extLst>
          </p:cNvPr>
          <p:cNvSpPr/>
          <p:nvPr userDrawn="1"/>
        </p:nvSpPr>
        <p:spPr>
          <a:xfrm>
            <a:off x="0" y="2485292"/>
            <a:ext cx="12192000" cy="4372708"/>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
            <a:extLst>
              <a:ext uri="{FF2B5EF4-FFF2-40B4-BE49-F238E27FC236}">
                <a16:creationId xmlns:a16="http://schemas.microsoft.com/office/drawing/2014/main" id="{F89083EE-16B0-B5B5-FE59-9AD04B524FDD}"/>
              </a:ext>
            </a:extLst>
          </p:cNvPr>
          <p:cNvSpPr>
            <a:spLocks noGrp="1"/>
          </p:cNvSpPr>
          <p:nvPr>
            <p:ph type="pic" sz="quarter" idx="13" hasCustomPrompt="1"/>
          </p:nvPr>
        </p:nvSpPr>
        <p:spPr>
          <a:xfrm>
            <a:off x="0" y="2485292"/>
            <a:ext cx="12191999" cy="4372708"/>
          </a:xfrm>
          <a:noFill/>
        </p:spPr>
        <p:txBody>
          <a:bodyPr anchor="ctr">
            <a:normAutofit/>
          </a:bodyPr>
          <a:lstStyle>
            <a:lvl1pPr marL="0" indent="0" algn="ctr">
              <a:buNone/>
              <a:defRPr sz="2000">
                <a:highlight>
                  <a:srgbClr val="FFFF00"/>
                </a:highlight>
              </a:defRPr>
            </a:lvl1pPr>
          </a:lstStyle>
          <a:p>
            <a:r>
              <a:rPr lang="en-US"/>
              <a:t>Place photo here</a:t>
            </a:r>
          </a:p>
        </p:txBody>
      </p:sp>
      <p:sp>
        <p:nvSpPr>
          <p:cNvPr id="2" name="Date Placeholder 1">
            <a:extLst>
              <a:ext uri="{FF2B5EF4-FFF2-40B4-BE49-F238E27FC236}">
                <a16:creationId xmlns:a16="http://schemas.microsoft.com/office/drawing/2014/main" id="{7C0BFCB7-A44F-5F4D-B2E0-ADD3B28D7622}"/>
              </a:ext>
            </a:extLst>
          </p:cNvPr>
          <p:cNvSpPr>
            <a:spLocks noGrp="1"/>
          </p:cNvSpPr>
          <p:nvPr>
            <p:ph type="dt" sz="half" idx="10"/>
          </p:nvPr>
        </p:nvSpPr>
        <p:spPr/>
        <p:txBody>
          <a:bodyPr/>
          <a:lstStyle/>
          <a:p>
            <a:fld id="{2D0F3718-04A8-7C48-994C-15D98B5F0025}" type="datetimeFigureOut">
              <a:rPr lang="en-US" smtClean="0"/>
              <a:t>4/17/24</a:t>
            </a:fld>
            <a:endParaRPr lang="en-US"/>
          </a:p>
        </p:txBody>
      </p:sp>
      <p:sp>
        <p:nvSpPr>
          <p:cNvPr id="3" name="Footer Placeholder 2">
            <a:extLst>
              <a:ext uri="{FF2B5EF4-FFF2-40B4-BE49-F238E27FC236}">
                <a16:creationId xmlns:a16="http://schemas.microsoft.com/office/drawing/2014/main" id="{A4DB4D6A-AC81-164C-A8AB-F3BB5872B1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26172-5240-804A-836C-7E5AE99B9067}"/>
              </a:ext>
            </a:extLst>
          </p:cNvPr>
          <p:cNvSpPr>
            <a:spLocks noGrp="1"/>
          </p:cNvSpPr>
          <p:nvPr>
            <p:ph type="sldNum" sz="quarter" idx="12"/>
          </p:nvPr>
        </p:nvSpPr>
        <p:spPr/>
        <p:txBody>
          <a:bodyPr/>
          <a:lstStyle/>
          <a:p>
            <a:fld id="{93868778-1431-634D-AF69-AC77ED78A249}" type="slidenum">
              <a:rPr lang="en-US" smtClean="0"/>
              <a:t>‹#›</a:t>
            </a:fld>
            <a:endParaRPr lang="en-US"/>
          </a:p>
        </p:txBody>
      </p:sp>
      <p:sp>
        <p:nvSpPr>
          <p:cNvPr id="10" name="Text Placeholder 2">
            <a:extLst>
              <a:ext uri="{FF2B5EF4-FFF2-40B4-BE49-F238E27FC236}">
                <a16:creationId xmlns:a16="http://schemas.microsoft.com/office/drawing/2014/main" id="{649C31A1-8248-60E8-87C1-22553FA52744}"/>
              </a:ext>
            </a:extLst>
          </p:cNvPr>
          <p:cNvSpPr>
            <a:spLocks noGrp="1"/>
          </p:cNvSpPr>
          <p:nvPr>
            <p:ph type="body" idx="1"/>
          </p:nvPr>
        </p:nvSpPr>
        <p:spPr>
          <a:xfrm>
            <a:off x="839788" y="4795594"/>
            <a:ext cx="10560698" cy="823912"/>
          </a:xfrm>
        </p:spPr>
        <p:txBody>
          <a:bodyPr anchor="ctr"/>
          <a:lstStyle>
            <a:lvl1pPr marL="0" indent="0" algn="ctr">
              <a:buNone/>
              <a:defRPr sz="2400" b="1" i="0">
                <a:solidFill>
                  <a:schemeClr val="bg1"/>
                </a:solidFill>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Title 1">
            <a:extLst>
              <a:ext uri="{FF2B5EF4-FFF2-40B4-BE49-F238E27FC236}">
                <a16:creationId xmlns:a16="http://schemas.microsoft.com/office/drawing/2014/main" id="{8286EF93-3D52-E7DD-D6FF-E416792E9E16}"/>
              </a:ext>
            </a:extLst>
          </p:cNvPr>
          <p:cNvSpPr>
            <a:spLocks noGrp="1"/>
          </p:cNvSpPr>
          <p:nvPr>
            <p:ph type="title"/>
          </p:nvPr>
        </p:nvSpPr>
        <p:spPr>
          <a:xfrm>
            <a:off x="838200" y="3470031"/>
            <a:ext cx="10515600" cy="1325563"/>
          </a:xfrm>
        </p:spPr>
        <p:txBody>
          <a:bodyPr>
            <a:noAutofit/>
          </a:bodyPr>
          <a:lstStyle>
            <a:lvl1pPr algn="ctr">
              <a:defRPr sz="6000">
                <a:solidFill>
                  <a:schemeClr val="bg1"/>
                </a:solidFill>
              </a:defRPr>
            </a:lvl1pPr>
          </a:lstStyle>
          <a:p>
            <a:r>
              <a:rPr lang="en-US"/>
              <a:t>Click to edit</a:t>
            </a:r>
          </a:p>
        </p:txBody>
      </p:sp>
    </p:spTree>
    <p:extLst>
      <p:ext uri="{BB962C8B-B14F-4D97-AF65-F5344CB8AC3E}">
        <p14:creationId xmlns:p14="http://schemas.microsoft.com/office/powerpoint/2010/main" val="1562295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Yellow">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2D109C6-020E-5C49-94EB-C98C923A6EAD}"/>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7542B94-10A7-6F44-BC03-FE3E6915949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7C0BFCB7-A44F-5F4D-B2E0-ADD3B28D7622}"/>
              </a:ext>
            </a:extLst>
          </p:cNvPr>
          <p:cNvSpPr>
            <a:spLocks noGrp="1"/>
          </p:cNvSpPr>
          <p:nvPr userDrawn="1">
            <p:ph type="dt" sz="half" idx="10"/>
          </p:nvPr>
        </p:nvSpPr>
        <p:spPr/>
        <p:txBody>
          <a:bodyPr/>
          <a:lstStyle/>
          <a:p>
            <a:fld id="{2D0F3718-04A8-7C48-994C-15D98B5F0025}" type="datetimeFigureOut">
              <a:rPr lang="en-US" smtClean="0"/>
              <a:t>4/17/24</a:t>
            </a:fld>
            <a:endParaRPr lang="en-US"/>
          </a:p>
        </p:txBody>
      </p:sp>
      <p:sp>
        <p:nvSpPr>
          <p:cNvPr id="3" name="Footer Placeholder 2">
            <a:extLst>
              <a:ext uri="{FF2B5EF4-FFF2-40B4-BE49-F238E27FC236}">
                <a16:creationId xmlns:a16="http://schemas.microsoft.com/office/drawing/2014/main" id="{A4DB4D6A-AC81-164C-A8AB-F3BB5872B11E}"/>
              </a:ext>
            </a:extLst>
          </p:cNvPr>
          <p:cNvSpPr>
            <a:spLocks noGrp="1"/>
          </p:cNvSpPr>
          <p:nvPr userDrawn="1">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26172-5240-804A-836C-7E5AE99B9067}"/>
              </a:ext>
            </a:extLst>
          </p:cNvPr>
          <p:cNvSpPr>
            <a:spLocks noGrp="1"/>
          </p:cNvSpPr>
          <p:nvPr userDrawn="1">
            <p:ph type="sldNum" sz="quarter" idx="12"/>
          </p:nvPr>
        </p:nvSpPr>
        <p:spPr/>
        <p:txBody>
          <a:bodyPr/>
          <a:lstStyle/>
          <a:p>
            <a:fld id="{93868778-1431-634D-AF69-AC77ED78A249}" type="slidenum">
              <a:rPr lang="en-US" smtClean="0"/>
              <a:t>‹#›</a:t>
            </a:fld>
            <a:endParaRPr lang="en-US"/>
          </a:p>
        </p:txBody>
      </p:sp>
      <p:sp>
        <p:nvSpPr>
          <p:cNvPr id="19" name="Title 1">
            <a:extLst>
              <a:ext uri="{FF2B5EF4-FFF2-40B4-BE49-F238E27FC236}">
                <a16:creationId xmlns:a16="http://schemas.microsoft.com/office/drawing/2014/main" id="{9C2F7B9E-6587-5141-880E-765537DA3926}"/>
              </a:ext>
            </a:extLst>
          </p:cNvPr>
          <p:cNvSpPr>
            <a:spLocks noGrp="1"/>
          </p:cNvSpPr>
          <p:nvPr userDrawn="1">
            <p:ph type="title"/>
          </p:nvPr>
        </p:nvSpPr>
        <p:spPr>
          <a:xfrm>
            <a:off x="838200" y="2766219"/>
            <a:ext cx="10515600" cy="1325563"/>
          </a:xfrm>
        </p:spPr>
        <p:txBody>
          <a:bodyPr/>
          <a:lstStyle>
            <a:lvl1pPr algn="ct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32557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nner Top">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0BFCB7-A44F-5F4D-B2E0-ADD3B28D7622}"/>
              </a:ext>
            </a:extLst>
          </p:cNvPr>
          <p:cNvSpPr>
            <a:spLocks noGrp="1"/>
          </p:cNvSpPr>
          <p:nvPr>
            <p:ph type="dt" sz="half" idx="10"/>
          </p:nvPr>
        </p:nvSpPr>
        <p:spPr/>
        <p:txBody>
          <a:bodyPr/>
          <a:lstStyle/>
          <a:p>
            <a:fld id="{2D0F3718-04A8-7C48-994C-15D98B5F0025}" type="datetimeFigureOut">
              <a:rPr lang="en-US" smtClean="0"/>
              <a:t>4/17/24</a:t>
            </a:fld>
            <a:endParaRPr lang="en-US"/>
          </a:p>
        </p:txBody>
      </p:sp>
      <p:sp>
        <p:nvSpPr>
          <p:cNvPr id="3" name="Footer Placeholder 2">
            <a:extLst>
              <a:ext uri="{FF2B5EF4-FFF2-40B4-BE49-F238E27FC236}">
                <a16:creationId xmlns:a16="http://schemas.microsoft.com/office/drawing/2014/main" id="{A4DB4D6A-AC81-164C-A8AB-F3BB5872B1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26172-5240-804A-836C-7E5AE99B9067}"/>
              </a:ext>
            </a:extLst>
          </p:cNvPr>
          <p:cNvSpPr>
            <a:spLocks noGrp="1"/>
          </p:cNvSpPr>
          <p:nvPr>
            <p:ph type="sldNum" sz="quarter" idx="12"/>
          </p:nvPr>
        </p:nvSpPr>
        <p:spPr/>
        <p:txBody>
          <a:bodyPr/>
          <a:lstStyle/>
          <a:p>
            <a:fld id="{93868778-1431-634D-AF69-AC77ED78A249}" type="slidenum">
              <a:rPr lang="en-US" smtClean="0"/>
              <a:t>‹#›</a:t>
            </a:fld>
            <a:endParaRPr lang="en-US"/>
          </a:p>
        </p:txBody>
      </p:sp>
      <p:grpSp>
        <p:nvGrpSpPr>
          <p:cNvPr id="8" name="Group 7">
            <a:extLst>
              <a:ext uri="{FF2B5EF4-FFF2-40B4-BE49-F238E27FC236}">
                <a16:creationId xmlns:a16="http://schemas.microsoft.com/office/drawing/2014/main" id="{A56996A8-1B74-CE4F-8CB8-8F5C279D0E45}"/>
              </a:ext>
            </a:extLst>
          </p:cNvPr>
          <p:cNvGrpSpPr/>
          <p:nvPr userDrawn="1"/>
        </p:nvGrpSpPr>
        <p:grpSpPr>
          <a:xfrm>
            <a:off x="0" y="0"/>
            <a:ext cx="12192000" cy="1739202"/>
            <a:chOff x="0" y="0"/>
            <a:chExt cx="12192000" cy="1739202"/>
          </a:xfrm>
        </p:grpSpPr>
        <p:sp>
          <p:nvSpPr>
            <p:cNvPr id="9" name="Rectangle 8">
              <a:extLst>
                <a:ext uri="{FF2B5EF4-FFF2-40B4-BE49-F238E27FC236}">
                  <a16:creationId xmlns:a16="http://schemas.microsoft.com/office/drawing/2014/main" id="{671C9EA9-961A-3443-A7F0-50DE3CDFA564}"/>
                </a:ext>
              </a:extLst>
            </p:cNvPr>
            <p:cNvSpPr/>
            <p:nvPr/>
          </p:nvSpPr>
          <p:spPr>
            <a:xfrm>
              <a:off x="0" y="0"/>
              <a:ext cx="12192000" cy="1739202"/>
            </a:xfrm>
            <a:prstGeom prst="rect">
              <a:avLst/>
            </a:prstGeom>
            <a:gradFill>
              <a:gsLst>
                <a:gs pos="0">
                  <a:srgbClr val="4247D8"/>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7C25FE6-C93B-5C44-AB12-099B9554FB15}"/>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74640"/>
            <a:stretch/>
          </p:blipFill>
          <p:spPr>
            <a:xfrm>
              <a:off x="0" y="0"/>
              <a:ext cx="12192000" cy="1739202"/>
            </a:xfrm>
            <a:prstGeom prst="rect">
              <a:avLst/>
            </a:prstGeom>
          </p:spPr>
        </p:pic>
      </p:grpSp>
      <p:sp>
        <p:nvSpPr>
          <p:cNvPr id="12" name="Title 1">
            <a:extLst>
              <a:ext uri="{FF2B5EF4-FFF2-40B4-BE49-F238E27FC236}">
                <a16:creationId xmlns:a16="http://schemas.microsoft.com/office/drawing/2014/main" id="{C1708103-8664-3876-2547-C56102F65FB0}"/>
              </a:ext>
            </a:extLst>
          </p:cNvPr>
          <p:cNvSpPr>
            <a:spLocks noGrp="1"/>
          </p:cNvSpPr>
          <p:nvPr>
            <p:ph type="title"/>
          </p:nvPr>
        </p:nvSpPr>
        <p:spPr>
          <a:xfrm>
            <a:off x="694793" y="795944"/>
            <a:ext cx="10802414" cy="564805"/>
          </a:xfrm>
        </p:spPr>
        <p:txBody>
          <a:bodyPr>
            <a:normAutofit/>
          </a:bodyPr>
          <a:lstStyle>
            <a:lvl1pPr>
              <a:defRPr sz="3200">
                <a:solidFill>
                  <a:schemeClr val="bg1"/>
                </a:solidFill>
              </a:defRPr>
            </a:lvl1pPr>
          </a:lstStyle>
          <a:p>
            <a:r>
              <a:rPr lang="en-US"/>
              <a:t>Click to edit</a:t>
            </a:r>
          </a:p>
        </p:txBody>
      </p:sp>
      <p:sp>
        <p:nvSpPr>
          <p:cNvPr id="13" name="Text Placeholder 3">
            <a:extLst>
              <a:ext uri="{FF2B5EF4-FFF2-40B4-BE49-F238E27FC236}">
                <a16:creationId xmlns:a16="http://schemas.microsoft.com/office/drawing/2014/main" id="{518BA210-E770-7A88-95EB-DDC36596BBCB}"/>
              </a:ext>
            </a:extLst>
          </p:cNvPr>
          <p:cNvSpPr>
            <a:spLocks noGrp="1"/>
          </p:cNvSpPr>
          <p:nvPr>
            <p:ph type="body" sz="half" idx="14"/>
          </p:nvPr>
        </p:nvSpPr>
        <p:spPr>
          <a:xfrm>
            <a:off x="694793" y="2594454"/>
            <a:ext cx="5100889" cy="3957849"/>
          </a:xfrm>
        </p:spPr>
        <p:txBody>
          <a:bodyPr>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lvl="0"/>
            <a:endParaRPr lang="en-US"/>
          </a:p>
        </p:txBody>
      </p:sp>
      <p:sp>
        <p:nvSpPr>
          <p:cNvPr id="14" name="Text Placeholder 2">
            <a:extLst>
              <a:ext uri="{FF2B5EF4-FFF2-40B4-BE49-F238E27FC236}">
                <a16:creationId xmlns:a16="http://schemas.microsoft.com/office/drawing/2014/main" id="{88BAE835-2C02-4A88-9497-7140BCD508CC}"/>
              </a:ext>
            </a:extLst>
          </p:cNvPr>
          <p:cNvSpPr>
            <a:spLocks noGrp="1"/>
          </p:cNvSpPr>
          <p:nvPr>
            <p:ph type="body" idx="1"/>
          </p:nvPr>
        </p:nvSpPr>
        <p:spPr>
          <a:xfrm>
            <a:off x="694793" y="1909482"/>
            <a:ext cx="5100889" cy="486662"/>
          </a:xfrm>
        </p:spPr>
        <p:txBody>
          <a:bodyPr anchor="b">
            <a:normAutofit/>
          </a:bodyPr>
          <a:lstStyle>
            <a:lvl1pPr marL="0" indent="0">
              <a:buNone/>
              <a:defRPr sz="2000" b="1" i="0">
                <a:solidFill>
                  <a:schemeClr val="tx2"/>
                </a:solidFill>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Text Placeholder 3">
            <a:extLst>
              <a:ext uri="{FF2B5EF4-FFF2-40B4-BE49-F238E27FC236}">
                <a16:creationId xmlns:a16="http://schemas.microsoft.com/office/drawing/2014/main" id="{FF3C4C18-70AF-9F55-D4CF-058ED69C66B0}"/>
              </a:ext>
            </a:extLst>
          </p:cNvPr>
          <p:cNvSpPr>
            <a:spLocks noGrp="1"/>
          </p:cNvSpPr>
          <p:nvPr>
            <p:ph type="body" sz="half" idx="15"/>
          </p:nvPr>
        </p:nvSpPr>
        <p:spPr>
          <a:xfrm>
            <a:off x="6396318" y="2594454"/>
            <a:ext cx="5100889" cy="3957849"/>
          </a:xfrm>
        </p:spPr>
        <p:txBody>
          <a:bodyPr>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lvl="0"/>
            <a:endParaRPr lang="en-US"/>
          </a:p>
        </p:txBody>
      </p:sp>
      <p:sp>
        <p:nvSpPr>
          <p:cNvPr id="16" name="Text Placeholder 2">
            <a:extLst>
              <a:ext uri="{FF2B5EF4-FFF2-40B4-BE49-F238E27FC236}">
                <a16:creationId xmlns:a16="http://schemas.microsoft.com/office/drawing/2014/main" id="{6D578085-F290-C437-096C-D2A597E1C575}"/>
              </a:ext>
            </a:extLst>
          </p:cNvPr>
          <p:cNvSpPr>
            <a:spLocks noGrp="1"/>
          </p:cNvSpPr>
          <p:nvPr>
            <p:ph type="body" idx="16"/>
          </p:nvPr>
        </p:nvSpPr>
        <p:spPr>
          <a:xfrm>
            <a:off x="6396318" y="1909482"/>
            <a:ext cx="5100889" cy="486662"/>
          </a:xfrm>
        </p:spPr>
        <p:txBody>
          <a:bodyPr anchor="b">
            <a:normAutofit/>
          </a:bodyPr>
          <a:lstStyle>
            <a:lvl1pPr marL="0" indent="0">
              <a:buNone/>
              <a:defRPr sz="2000" b="1" i="0">
                <a:solidFill>
                  <a:schemeClr val="tx2"/>
                </a:solidFill>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3913925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Circle Left- 1/3 2/3">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203E53-1D40-A043-A549-BD12FB01F500}"/>
              </a:ext>
            </a:extLst>
          </p:cNvPr>
          <p:cNvGrpSpPr/>
          <p:nvPr userDrawn="1"/>
        </p:nvGrpSpPr>
        <p:grpSpPr>
          <a:xfrm>
            <a:off x="0" y="0"/>
            <a:ext cx="4064000" cy="6858000"/>
            <a:chOff x="0" y="0"/>
            <a:chExt cx="4064000" cy="6858000"/>
          </a:xfrm>
        </p:grpSpPr>
        <p:sp>
          <p:nvSpPr>
            <p:cNvPr id="12" name="Rectangle 11">
              <a:extLst>
                <a:ext uri="{FF2B5EF4-FFF2-40B4-BE49-F238E27FC236}">
                  <a16:creationId xmlns:a16="http://schemas.microsoft.com/office/drawing/2014/main" id="{97521CA7-096F-C642-9926-44835C6B6F54}"/>
                </a:ext>
              </a:extLst>
            </p:cNvPr>
            <p:cNvSpPr/>
            <p:nvPr/>
          </p:nvSpPr>
          <p:spPr>
            <a:xfrm>
              <a:off x="0" y="0"/>
              <a:ext cx="4064000" cy="6857998"/>
            </a:xfrm>
            <a:prstGeom prst="rect">
              <a:avLst/>
            </a:prstGeom>
            <a:gradFill>
              <a:gsLst>
                <a:gs pos="0">
                  <a:srgbClr val="4247D8"/>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2B1E2FF2-B182-5240-8EC3-D3FDC2F4445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5664" r="41003"/>
            <a:stretch/>
          </p:blipFill>
          <p:spPr>
            <a:xfrm>
              <a:off x="0" y="0"/>
              <a:ext cx="4063995" cy="6858000"/>
            </a:xfrm>
            <a:prstGeom prst="rect">
              <a:avLst/>
            </a:prstGeom>
          </p:spPr>
        </p:pic>
      </p:grpSp>
      <p:sp>
        <p:nvSpPr>
          <p:cNvPr id="2" name="Date Placeholder 1">
            <a:extLst>
              <a:ext uri="{FF2B5EF4-FFF2-40B4-BE49-F238E27FC236}">
                <a16:creationId xmlns:a16="http://schemas.microsoft.com/office/drawing/2014/main" id="{7C0BFCB7-A44F-5F4D-B2E0-ADD3B28D7622}"/>
              </a:ext>
            </a:extLst>
          </p:cNvPr>
          <p:cNvSpPr>
            <a:spLocks noGrp="1"/>
          </p:cNvSpPr>
          <p:nvPr>
            <p:ph type="dt" sz="half" idx="10"/>
          </p:nvPr>
        </p:nvSpPr>
        <p:spPr/>
        <p:txBody>
          <a:bodyPr/>
          <a:lstStyle/>
          <a:p>
            <a:fld id="{2D0F3718-04A8-7C48-994C-15D98B5F0025}" type="datetimeFigureOut">
              <a:rPr lang="en-US" smtClean="0"/>
              <a:t>4/17/24</a:t>
            </a:fld>
            <a:endParaRPr lang="en-US"/>
          </a:p>
        </p:txBody>
      </p:sp>
      <p:sp>
        <p:nvSpPr>
          <p:cNvPr id="3" name="Footer Placeholder 2">
            <a:extLst>
              <a:ext uri="{FF2B5EF4-FFF2-40B4-BE49-F238E27FC236}">
                <a16:creationId xmlns:a16="http://schemas.microsoft.com/office/drawing/2014/main" id="{A4DB4D6A-AC81-164C-A8AB-F3BB5872B1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26172-5240-804A-836C-7E5AE99B9067}"/>
              </a:ext>
            </a:extLst>
          </p:cNvPr>
          <p:cNvSpPr>
            <a:spLocks noGrp="1"/>
          </p:cNvSpPr>
          <p:nvPr>
            <p:ph type="sldNum" sz="quarter" idx="12"/>
          </p:nvPr>
        </p:nvSpPr>
        <p:spPr/>
        <p:txBody>
          <a:bodyPr/>
          <a:lstStyle/>
          <a:p>
            <a:fld id="{93868778-1431-634D-AF69-AC77ED78A249}" type="slidenum">
              <a:rPr lang="en-US" smtClean="0"/>
              <a:t>‹#›</a:t>
            </a:fld>
            <a:endParaRPr lang="en-US"/>
          </a:p>
        </p:txBody>
      </p:sp>
      <p:sp>
        <p:nvSpPr>
          <p:cNvPr id="9" name="Picture Placeholder 1">
            <a:extLst>
              <a:ext uri="{FF2B5EF4-FFF2-40B4-BE49-F238E27FC236}">
                <a16:creationId xmlns:a16="http://schemas.microsoft.com/office/drawing/2014/main" id="{D5DC4DF1-A629-ED49-9899-83AEFF76AFB3}"/>
              </a:ext>
            </a:extLst>
          </p:cNvPr>
          <p:cNvSpPr>
            <a:spLocks noGrp="1"/>
          </p:cNvSpPr>
          <p:nvPr>
            <p:ph type="pic" sz="quarter" idx="13" hasCustomPrompt="1"/>
          </p:nvPr>
        </p:nvSpPr>
        <p:spPr>
          <a:xfrm>
            <a:off x="-233362" y="-176213"/>
            <a:ext cx="3607308" cy="7214616"/>
          </a:xfrm>
          <a:custGeom>
            <a:avLst/>
            <a:gdLst>
              <a:gd name="connsiteX0" fmla="*/ 0 w 7214616"/>
              <a:gd name="connsiteY0" fmla="*/ 0 h 7214616"/>
              <a:gd name="connsiteX1" fmla="*/ 3607308 w 7214616"/>
              <a:gd name="connsiteY1" fmla="*/ 0 h 7214616"/>
              <a:gd name="connsiteX2" fmla="*/ 7214616 w 7214616"/>
              <a:gd name="connsiteY2" fmla="*/ 3607308 h 7214616"/>
              <a:gd name="connsiteX3" fmla="*/ 3607308 w 7214616"/>
              <a:gd name="connsiteY3" fmla="*/ 7214616 h 7214616"/>
              <a:gd name="connsiteX4" fmla="*/ 0 w 7214616"/>
              <a:gd name="connsiteY4" fmla="*/ 7214616 h 7214616"/>
              <a:gd name="connsiteX5" fmla="*/ 0 w 7214616"/>
              <a:gd name="connsiteY5" fmla="*/ 0 h 7214616"/>
              <a:gd name="connsiteX0" fmla="*/ 0 w 7214616"/>
              <a:gd name="connsiteY0" fmla="*/ 0 h 7936511"/>
              <a:gd name="connsiteX1" fmla="*/ 3607308 w 7214616"/>
              <a:gd name="connsiteY1" fmla="*/ 0 h 7936511"/>
              <a:gd name="connsiteX2" fmla="*/ 7214616 w 7214616"/>
              <a:gd name="connsiteY2" fmla="*/ 3607308 h 7936511"/>
              <a:gd name="connsiteX3" fmla="*/ 3607308 w 7214616"/>
              <a:gd name="connsiteY3" fmla="*/ 7214616 h 7936511"/>
              <a:gd name="connsiteX4" fmla="*/ 204537 w 7214616"/>
              <a:gd name="connsiteY4" fmla="*/ 7936511 h 7936511"/>
              <a:gd name="connsiteX5" fmla="*/ 0 w 7214616"/>
              <a:gd name="connsiteY5" fmla="*/ 0 h 7936511"/>
              <a:gd name="connsiteX0" fmla="*/ 0 w 7214616"/>
              <a:gd name="connsiteY0" fmla="*/ 0 h 7214616"/>
              <a:gd name="connsiteX1" fmla="*/ 3607308 w 7214616"/>
              <a:gd name="connsiteY1" fmla="*/ 0 h 7214616"/>
              <a:gd name="connsiteX2" fmla="*/ 7214616 w 7214616"/>
              <a:gd name="connsiteY2" fmla="*/ 3607308 h 7214616"/>
              <a:gd name="connsiteX3" fmla="*/ 3607308 w 7214616"/>
              <a:gd name="connsiteY3" fmla="*/ 7214616 h 7214616"/>
              <a:gd name="connsiteX4" fmla="*/ 1804737 w 7214616"/>
              <a:gd name="connsiteY4" fmla="*/ 4194690 h 7214616"/>
              <a:gd name="connsiteX5" fmla="*/ 0 w 7214616"/>
              <a:gd name="connsiteY5" fmla="*/ 0 h 7214616"/>
              <a:gd name="connsiteX0" fmla="*/ 1287379 w 5409879"/>
              <a:gd name="connsiteY0" fmla="*/ 2165685 h 7214616"/>
              <a:gd name="connsiteX1" fmla="*/ 1802571 w 5409879"/>
              <a:gd name="connsiteY1" fmla="*/ 0 h 7214616"/>
              <a:gd name="connsiteX2" fmla="*/ 5409879 w 5409879"/>
              <a:gd name="connsiteY2" fmla="*/ 3607308 h 7214616"/>
              <a:gd name="connsiteX3" fmla="*/ 1802571 w 5409879"/>
              <a:gd name="connsiteY3" fmla="*/ 7214616 h 7214616"/>
              <a:gd name="connsiteX4" fmla="*/ 0 w 5409879"/>
              <a:gd name="connsiteY4" fmla="*/ 4194690 h 7214616"/>
              <a:gd name="connsiteX5" fmla="*/ 1287379 w 5409879"/>
              <a:gd name="connsiteY5" fmla="*/ 2165685 h 7214616"/>
              <a:gd name="connsiteX0" fmla="*/ 565484 w 5409879"/>
              <a:gd name="connsiteY0" fmla="*/ 1118938 h 7214616"/>
              <a:gd name="connsiteX1" fmla="*/ 1802571 w 5409879"/>
              <a:gd name="connsiteY1" fmla="*/ 0 h 7214616"/>
              <a:gd name="connsiteX2" fmla="*/ 5409879 w 5409879"/>
              <a:gd name="connsiteY2" fmla="*/ 3607308 h 7214616"/>
              <a:gd name="connsiteX3" fmla="*/ 1802571 w 5409879"/>
              <a:gd name="connsiteY3" fmla="*/ 7214616 h 7214616"/>
              <a:gd name="connsiteX4" fmla="*/ 0 w 5409879"/>
              <a:gd name="connsiteY4" fmla="*/ 4194690 h 7214616"/>
              <a:gd name="connsiteX5" fmla="*/ 565484 w 5409879"/>
              <a:gd name="connsiteY5" fmla="*/ 1118938 h 7214616"/>
              <a:gd name="connsiteX0" fmla="*/ 733926 w 5409879"/>
              <a:gd name="connsiteY0" fmla="*/ 2418349 h 7214616"/>
              <a:gd name="connsiteX1" fmla="*/ 1802571 w 5409879"/>
              <a:gd name="connsiteY1" fmla="*/ 0 h 7214616"/>
              <a:gd name="connsiteX2" fmla="*/ 5409879 w 5409879"/>
              <a:gd name="connsiteY2" fmla="*/ 3607308 h 7214616"/>
              <a:gd name="connsiteX3" fmla="*/ 1802571 w 5409879"/>
              <a:gd name="connsiteY3" fmla="*/ 7214616 h 7214616"/>
              <a:gd name="connsiteX4" fmla="*/ 0 w 5409879"/>
              <a:gd name="connsiteY4" fmla="*/ 4194690 h 7214616"/>
              <a:gd name="connsiteX5" fmla="*/ 733926 w 5409879"/>
              <a:gd name="connsiteY5" fmla="*/ 2418349 h 7214616"/>
              <a:gd name="connsiteX0" fmla="*/ 553453 w 5409879"/>
              <a:gd name="connsiteY0" fmla="*/ 914401 h 7214616"/>
              <a:gd name="connsiteX1" fmla="*/ 1802571 w 5409879"/>
              <a:gd name="connsiteY1" fmla="*/ 0 h 7214616"/>
              <a:gd name="connsiteX2" fmla="*/ 5409879 w 5409879"/>
              <a:gd name="connsiteY2" fmla="*/ 3607308 h 7214616"/>
              <a:gd name="connsiteX3" fmla="*/ 1802571 w 5409879"/>
              <a:gd name="connsiteY3" fmla="*/ 7214616 h 7214616"/>
              <a:gd name="connsiteX4" fmla="*/ 0 w 5409879"/>
              <a:gd name="connsiteY4" fmla="*/ 4194690 h 7214616"/>
              <a:gd name="connsiteX5" fmla="*/ 553453 w 5409879"/>
              <a:gd name="connsiteY5" fmla="*/ 914401 h 7214616"/>
              <a:gd name="connsiteX0" fmla="*/ 0 w 5409879"/>
              <a:gd name="connsiteY0" fmla="*/ 4194690 h 7214616"/>
              <a:gd name="connsiteX1" fmla="*/ 1802571 w 5409879"/>
              <a:gd name="connsiteY1" fmla="*/ 0 h 7214616"/>
              <a:gd name="connsiteX2" fmla="*/ 5409879 w 5409879"/>
              <a:gd name="connsiteY2" fmla="*/ 3607308 h 7214616"/>
              <a:gd name="connsiteX3" fmla="*/ 1802571 w 5409879"/>
              <a:gd name="connsiteY3" fmla="*/ 7214616 h 7214616"/>
              <a:gd name="connsiteX4" fmla="*/ 0 w 5409879"/>
              <a:gd name="connsiteY4" fmla="*/ 4194690 h 7214616"/>
              <a:gd name="connsiteX0" fmla="*/ 0 w 3607308"/>
              <a:gd name="connsiteY0" fmla="*/ 7214616 h 7214616"/>
              <a:gd name="connsiteX1" fmla="*/ 0 w 3607308"/>
              <a:gd name="connsiteY1" fmla="*/ 0 h 7214616"/>
              <a:gd name="connsiteX2" fmla="*/ 3607308 w 3607308"/>
              <a:gd name="connsiteY2" fmla="*/ 3607308 h 7214616"/>
              <a:gd name="connsiteX3" fmla="*/ 0 w 3607308"/>
              <a:gd name="connsiteY3" fmla="*/ 7214616 h 7214616"/>
            </a:gdLst>
            <a:ahLst/>
            <a:cxnLst>
              <a:cxn ang="0">
                <a:pos x="connsiteX0" y="connsiteY0"/>
              </a:cxn>
              <a:cxn ang="0">
                <a:pos x="connsiteX1" y="connsiteY1"/>
              </a:cxn>
              <a:cxn ang="0">
                <a:pos x="connsiteX2" y="connsiteY2"/>
              </a:cxn>
              <a:cxn ang="0">
                <a:pos x="connsiteX3" y="connsiteY3"/>
              </a:cxn>
            </a:cxnLst>
            <a:rect l="l" t="t" r="r" b="b"/>
            <a:pathLst>
              <a:path w="3607308" h="7214616">
                <a:moveTo>
                  <a:pt x="0" y="7214616"/>
                </a:moveTo>
                <a:lnTo>
                  <a:pt x="0" y="0"/>
                </a:lnTo>
                <a:cubicBezTo>
                  <a:pt x="1992261" y="0"/>
                  <a:pt x="3607308" y="1615047"/>
                  <a:pt x="3607308" y="3607308"/>
                </a:cubicBezTo>
                <a:cubicBezTo>
                  <a:pt x="3607308" y="5599569"/>
                  <a:pt x="1992261" y="7214616"/>
                  <a:pt x="0" y="7214616"/>
                </a:cubicBezTo>
                <a:close/>
              </a:path>
            </a:pathLst>
          </a:custGeom>
          <a:pattFill prst="divot">
            <a:fgClr>
              <a:schemeClr val="accent3"/>
            </a:fgClr>
            <a:bgClr>
              <a:schemeClr val="bg1"/>
            </a:bgClr>
          </a:pattFill>
        </p:spPr>
        <p:txBody>
          <a:bodyPr anchor="ctr">
            <a:normAutofit/>
          </a:bodyPr>
          <a:lstStyle>
            <a:lvl1pPr marL="0" indent="0" algn="ctr">
              <a:buNone/>
              <a:defRPr sz="2000">
                <a:highlight>
                  <a:srgbClr val="FFFF00"/>
                </a:highlight>
              </a:defRPr>
            </a:lvl1pPr>
          </a:lstStyle>
          <a:p>
            <a:r>
              <a:rPr lang="en-US"/>
              <a:t>Place photo here</a:t>
            </a:r>
          </a:p>
        </p:txBody>
      </p:sp>
      <p:sp>
        <p:nvSpPr>
          <p:cNvPr id="18" name="Title 1">
            <a:extLst>
              <a:ext uri="{FF2B5EF4-FFF2-40B4-BE49-F238E27FC236}">
                <a16:creationId xmlns:a16="http://schemas.microsoft.com/office/drawing/2014/main" id="{F8A4E6D1-7C64-4517-1433-0D5A62552886}"/>
              </a:ext>
            </a:extLst>
          </p:cNvPr>
          <p:cNvSpPr>
            <a:spLocks noGrp="1"/>
          </p:cNvSpPr>
          <p:nvPr>
            <p:ph type="title"/>
          </p:nvPr>
        </p:nvSpPr>
        <p:spPr>
          <a:xfrm>
            <a:off x="4397352" y="486064"/>
            <a:ext cx="7448537" cy="669322"/>
          </a:xfrm>
        </p:spPr>
        <p:txBody>
          <a:bodyPr anchor="b">
            <a:normAutofit/>
          </a:bodyPr>
          <a:lstStyle>
            <a:lvl1pPr>
              <a:defRPr sz="3000">
                <a:solidFill>
                  <a:schemeClr val="tx2"/>
                </a:solidFill>
              </a:defRPr>
            </a:lvl1pPr>
          </a:lstStyle>
          <a:p>
            <a:r>
              <a:rPr lang="en-US"/>
              <a:t>Click to edit</a:t>
            </a:r>
          </a:p>
        </p:txBody>
      </p:sp>
      <p:sp>
        <p:nvSpPr>
          <p:cNvPr id="19" name="Text Placeholder 3">
            <a:extLst>
              <a:ext uri="{FF2B5EF4-FFF2-40B4-BE49-F238E27FC236}">
                <a16:creationId xmlns:a16="http://schemas.microsoft.com/office/drawing/2014/main" id="{A406EB7F-6940-DC36-B1D9-B8F314E13C56}"/>
              </a:ext>
            </a:extLst>
          </p:cNvPr>
          <p:cNvSpPr>
            <a:spLocks noGrp="1"/>
          </p:cNvSpPr>
          <p:nvPr>
            <p:ph type="body" sz="half" idx="2"/>
          </p:nvPr>
        </p:nvSpPr>
        <p:spPr>
          <a:xfrm>
            <a:off x="4397353" y="2000212"/>
            <a:ext cx="7448536" cy="4219613"/>
          </a:xfrm>
        </p:spPr>
        <p:txBody>
          <a:bodyPr>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lvl="0"/>
            <a:endParaRPr lang="en-US"/>
          </a:p>
        </p:txBody>
      </p:sp>
      <p:sp>
        <p:nvSpPr>
          <p:cNvPr id="26" name="Text Placeholder 2">
            <a:extLst>
              <a:ext uri="{FF2B5EF4-FFF2-40B4-BE49-F238E27FC236}">
                <a16:creationId xmlns:a16="http://schemas.microsoft.com/office/drawing/2014/main" id="{B2ACE5A3-ADFD-7845-8EE1-78F1859918E0}"/>
              </a:ext>
            </a:extLst>
          </p:cNvPr>
          <p:cNvSpPr>
            <a:spLocks noGrp="1"/>
          </p:cNvSpPr>
          <p:nvPr>
            <p:ph type="body" idx="1"/>
          </p:nvPr>
        </p:nvSpPr>
        <p:spPr>
          <a:xfrm>
            <a:off x="4397352" y="1336913"/>
            <a:ext cx="7448537" cy="536713"/>
          </a:xfrm>
        </p:spPr>
        <p:txBody>
          <a:bodyPr anchor="b">
            <a:normAutofit/>
          </a:bodyPr>
          <a:lstStyle>
            <a:lvl1pPr marL="0" indent="0">
              <a:buNone/>
              <a:defRPr sz="2000" b="1" i="0">
                <a:solidFill>
                  <a:schemeClr val="tx2"/>
                </a:solidFill>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1226280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Circle Right- 2/3 1/3">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203E53-1D40-A043-A549-BD12FB01F500}"/>
              </a:ext>
            </a:extLst>
          </p:cNvPr>
          <p:cNvGrpSpPr/>
          <p:nvPr userDrawn="1"/>
        </p:nvGrpSpPr>
        <p:grpSpPr>
          <a:xfrm>
            <a:off x="8128000" y="0"/>
            <a:ext cx="4064000" cy="6858000"/>
            <a:chOff x="0" y="0"/>
            <a:chExt cx="4064000" cy="6858000"/>
          </a:xfrm>
        </p:grpSpPr>
        <p:sp>
          <p:nvSpPr>
            <p:cNvPr id="12" name="Rectangle 11">
              <a:extLst>
                <a:ext uri="{FF2B5EF4-FFF2-40B4-BE49-F238E27FC236}">
                  <a16:creationId xmlns:a16="http://schemas.microsoft.com/office/drawing/2014/main" id="{97521CA7-096F-C642-9926-44835C6B6F54}"/>
                </a:ext>
              </a:extLst>
            </p:cNvPr>
            <p:cNvSpPr/>
            <p:nvPr/>
          </p:nvSpPr>
          <p:spPr>
            <a:xfrm>
              <a:off x="0" y="0"/>
              <a:ext cx="4064000" cy="6857998"/>
            </a:xfrm>
            <a:prstGeom prst="rect">
              <a:avLst/>
            </a:prstGeom>
            <a:gradFill>
              <a:gsLst>
                <a:gs pos="0">
                  <a:srgbClr val="4247D8"/>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2B1E2FF2-B182-5240-8EC3-D3FDC2F44450}"/>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5664" r="41003"/>
            <a:stretch/>
          </p:blipFill>
          <p:spPr>
            <a:xfrm>
              <a:off x="0" y="0"/>
              <a:ext cx="4063995" cy="6858000"/>
            </a:xfrm>
            <a:prstGeom prst="rect">
              <a:avLst/>
            </a:prstGeom>
          </p:spPr>
        </p:pic>
      </p:grpSp>
      <p:sp>
        <p:nvSpPr>
          <p:cNvPr id="2" name="Date Placeholder 1">
            <a:extLst>
              <a:ext uri="{FF2B5EF4-FFF2-40B4-BE49-F238E27FC236}">
                <a16:creationId xmlns:a16="http://schemas.microsoft.com/office/drawing/2014/main" id="{7C0BFCB7-A44F-5F4D-B2E0-ADD3B28D7622}"/>
              </a:ext>
            </a:extLst>
          </p:cNvPr>
          <p:cNvSpPr>
            <a:spLocks noGrp="1"/>
          </p:cNvSpPr>
          <p:nvPr>
            <p:ph type="dt" sz="half" idx="10"/>
          </p:nvPr>
        </p:nvSpPr>
        <p:spPr/>
        <p:txBody>
          <a:bodyPr/>
          <a:lstStyle/>
          <a:p>
            <a:fld id="{2D0F3718-04A8-7C48-994C-15D98B5F0025}" type="datetimeFigureOut">
              <a:rPr lang="en-US" smtClean="0"/>
              <a:t>4/17/24</a:t>
            </a:fld>
            <a:endParaRPr lang="en-US"/>
          </a:p>
        </p:txBody>
      </p:sp>
      <p:sp>
        <p:nvSpPr>
          <p:cNvPr id="3" name="Footer Placeholder 2">
            <a:extLst>
              <a:ext uri="{FF2B5EF4-FFF2-40B4-BE49-F238E27FC236}">
                <a16:creationId xmlns:a16="http://schemas.microsoft.com/office/drawing/2014/main" id="{A4DB4D6A-AC81-164C-A8AB-F3BB5872B1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626172-5240-804A-836C-7E5AE99B9067}"/>
              </a:ext>
            </a:extLst>
          </p:cNvPr>
          <p:cNvSpPr>
            <a:spLocks noGrp="1"/>
          </p:cNvSpPr>
          <p:nvPr>
            <p:ph type="sldNum" sz="quarter" idx="12"/>
          </p:nvPr>
        </p:nvSpPr>
        <p:spPr/>
        <p:txBody>
          <a:bodyPr/>
          <a:lstStyle/>
          <a:p>
            <a:fld id="{93868778-1431-634D-AF69-AC77ED78A249}" type="slidenum">
              <a:rPr lang="en-US" smtClean="0"/>
              <a:t>‹#›</a:t>
            </a:fld>
            <a:endParaRPr lang="en-US"/>
          </a:p>
        </p:txBody>
      </p:sp>
      <p:sp>
        <p:nvSpPr>
          <p:cNvPr id="9" name="Picture Placeholder 1">
            <a:extLst>
              <a:ext uri="{FF2B5EF4-FFF2-40B4-BE49-F238E27FC236}">
                <a16:creationId xmlns:a16="http://schemas.microsoft.com/office/drawing/2014/main" id="{D5DC4DF1-A629-ED49-9899-83AEFF76AFB3}"/>
              </a:ext>
            </a:extLst>
          </p:cNvPr>
          <p:cNvSpPr>
            <a:spLocks noGrp="1"/>
          </p:cNvSpPr>
          <p:nvPr>
            <p:ph type="pic" sz="quarter" idx="13" hasCustomPrompt="1"/>
          </p:nvPr>
        </p:nvSpPr>
        <p:spPr>
          <a:xfrm flipH="1">
            <a:off x="8818049" y="-178308"/>
            <a:ext cx="3607308" cy="7214616"/>
          </a:xfrm>
          <a:custGeom>
            <a:avLst/>
            <a:gdLst>
              <a:gd name="connsiteX0" fmla="*/ 0 w 7214616"/>
              <a:gd name="connsiteY0" fmla="*/ 0 h 7214616"/>
              <a:gd name="connsiteX1" fmla="*/ 3607308 w 7214616"/>
              <a:gd name="connsiteY1" fmla="*/ 0 h 7214616"/>
              <a:gd name="connsiteX2" fmla="*/ 7214616 w 7214616"/>
              <a:gd name="connsiteY2" fmla="*/ 3607308 h 7214616"/>
              <a:gd name="connsiteX3" fmla="*/ 3607308 w 7214616"/>
              <a:gd name="connsiteY3" fmla="*/ 7214616 h 7214616"/>
              <a:gd name="connsiteX4" fmla="*/ 0 w 7214616"/>
              <a:gd name="connsiteY4" fmla="*/ 7214616 h 7214616"/>
              <a:gd name="connsiteX5" fmla="*/ 0 w 7214616"/>
              <a:gd name="connsiteY5" fmla="*/ 0 h 7214616"/>
              <a:gd name="connsiteX0" fmla="*/ 0 w 7214616"/>
              <a:gd name="connsiteY0" fmla="*/ 0 h 7936511"/>
              <a:gd name="connsiteX1" fmla="*/ 3607308 w 7214616"/>
              <a:gd name="connsiteY1" fmla="*/ 0 h 7936511"/>
              <a:gd name="connsiteX2" fmla="*/ 7214616 w 7214616"/>
              <a:gd name="connsiteY2" fmla="*/ 3607308 h 7936511"/>
              <a:gd name="connsiteX3" fmla="*/ 3607308 w 7214616"/>
              <a:gd name="connsiteY3" fmla="*/ 7214616 h 7936511"/>
              <a:gd name="connsiteX4" fmla="*/ 204537 w 7214616"/>
              <a:gd name="connsiteY4" fmla="*/ 7936511 h 7936511"/>
              <a:gd name="connsiteX5" fmla="*/ 0 w 7214616"/>
              <a:gd name="connsiteY5" fmla="*/ 0 h 7936511"/>
              <a:gd name="connsiteX0" fmla="*/ 0 w 7214616"/>
              <a:gd name="connsiteY0" fmla="*/ 0 h 7214616"/>
              <a:gd name="connsiteX1" fmla="*/ 3607308 w 7214616"/>
              <a:gd name="connsiteY1" fmla="*/ 0 h 7214616"/>
              <a:gd name="connsiteX2" fmla="*/ 7214616 w 7214616"/>
              <a:gd name="connsiteY2" fmla="*/ 3607308 h 7214616"/>
              <a:gd name="connsiteX3" fmla="*/ 3607308 w 7214616"/>
              <a:gd name="connsiteY3" fmla="*/ 7214616 h 7214616"/>
              <a:gd name="connsiteX4" fmla="*/ 1804737 w 7214616"/>
              <a:gd name="connsiteY4" fmla="*/ 4194690 h 7214616"/>
              <a:gd name="connsiteX5" fmla="*/ 0 w 7214616"/>
              <a:gd name="connsiteY5" fmla="*/ 0 h 7214616"/>
              <a:gd name="connsiteX0" fmla="*/ 1287379 w 5409879"/>
              <a:gd name="connsiteY0" fmla="*/ 2165685 h 7214616"/>
              <a:gd name="connsiteX1" fmla="*/ 1802571 w 5409879"/>
              <a:gd name="connsiteY1" fmla="*/ 0 h 7214616"/>
              <a:gd name="connsiteX2" fmla="*/ 5409879 w 5409879"/>
              <a:gd name="connsiteY2" fmla="*/ 3607308 h 7214616"/>
              <a:gd name="connsiteX3" fmla="*/ 1802571 w 5409879"/>
              <a:gd name="connsiteY3" fmla="*/ 7214616 h 7214616"/>
              <a:gd name="connsiteX4" fmla="*/ 0 w 5409879"/>
              <a:gd name="connsiteY4" fmla="*/ 4194690 h 7214616"/>
              <a:gd name="connsiteX5" fmla="*/ 1287379 w 5409879"/>
              <a:gd name="connsiteY5" fmla="*/ 2165685 h 7214616"/>
              <a:gd name="connsiteX0" fmla="*/ 565484 w 5409879"/>
              <a:gd name="connsiteY0" fmla="*/ 1118938 h 7214616"/>
              <a:gd name="connsiteX1" fmla="*/ 1802571 w 5409879"/>
              <a:gd name="connsiteY1" fmla="*/ 0 h 7214616"/>
              <a:gd name="connsiteX2" fmla="*/ 5409879 w 5409879"/>
              <a:gd name="connsiteY2" fmla="*/ 3607308 h 7214616"/>
              <a:gd name="connsiteX3" fmla="*/ 1802571 w 5409879"/>
              <a:gd name="connsiteY3" fmla="*/ 7214616 h 7214616"/>
              <a:gd name="connsiteX4" fmla="*/ 0 w 5409879"/>
              <a:gd name="connsiteY4" fmla="*/ 4194690 h 7214616"/>
              <a:gd name="connsiteX5" fmla="*/ 565484 w 5409879"/>
              <a:gd name="connsiteY5" fmla="*/ 1118938 h 7214616"/>
              <a:gd name="connsiteX0" fmla="*/ 733926 w 5409879"/>
              <a:gd name="connsiteY0" fmla="*/ 2418349 h 7214616"/>
              <a:gd name="connsiteX1" fmla="*/ 1802571 w 5409879"/>
              <a:gd name="connsiteY1" fmla="*/ 0 h 7214616"/>
              <a:gd name="connsiteX2" fmla="*/ 5409879 w 5409879"/>
              <a:gd name="connsiteY2" fmla="*/ 3607308 h 7214616"/>
              <a:gd name="connsiteX3" fmla="*/ 1802571 w 5409879"/>
              <a:gd name="connsiteY3" fmla="*/ 7214616 h 7214616"/>
              <a:gd name="connsiteX4" fmla="*/ 0 w 5409879"/>
              <a:gd name="connsiteY4" fmla="*/ 4194690 h 7214616"/>
              <a:gd name="connsiteX5" fmla="*/ 733926 w 5409879"/>
              <a:gd name="connsiteY5" fmla="*/ 2418349 h 7214616"/>
              <a:gd name="connsiteX0" fmla="*/ 553453 w 5409879"/>
              <a:gd name="connsiteY0" fmla="*/ 914401 h 7214616"/>
              <a:gd name="connsiteX1" fmla="*/ 1802571 w 5409879"/>
              <a:gd name="connsiteY1" fmla="*/ 0 h 7214616"/>
              <a:gd name="connsiteX2" fmla="*/ 5409879 w 5409879"/>
              <a:gd name="connsiteY2" fmla="*/ 3607308 h 7214616"/>
              <a:gd name="connsiteX3" fmla="*/ 1802571 w 5409879"/>
              <a:gd name="connsiteY3" fmla="*/ 7214616 h 7214616"/>
              <a:gd name="connsiteX4" fmla="*/ 0 w 5409879"/>
              <a:gd name="connsiteY4" fmla="*/ 4194690 h 7214616"/>
              <a:gd name="connsiteX5" fmla="*/ 553453 w 5409879"/>
              <a:gd name="connsiteY5" fmla="*/ 914401 h 7214616"/>
              <a:gd name="connsiteX0" fmla="*/ 0 w 5409879"/>
              <a:gd name="connsiteY0" fmla="*/ 4194690 h 7214616"/>
              <a:gd name="connsiteX1" fmla="*/ 1802571 w 5409879"/>
              <a:gd name="connsiteY1" fmla="*/ 0 h 7214616"/>
              <a:gd name="connsiteX2" fmla="*/ 5409879 w 5409879"/>
              <a:gd name="connsiteY2" fmla="*/ 3607308 h 7214616"/>
              <a:gd name="connsiteX3" fmla="*/ 1802571 w 5409879"/>
              <a:gd name="connsiteY3" fmla="*/ 7214616 h 7214616"/>
              <a:gd name="connsiteX4" fmla="*/ 0 w 5409879"/>
              <a:gd name="connsiteY4" fmla="*/ 4194690 h 7214616"/>
              <a:gd name="connsiteX0" fmla="*/ 0 w 3607308"/>
              <a:gd name="connsiteY0" fmla="*/ 7214616 h 7214616"/>
              <a:gd name="connsiteX1" fmla="*/ 0 w 3607308"/>
              <a:gd name="connsiteY1" fmla="*/ 0 h 7214616"/>
              <a:gd name="connsiteX2" fmla="*/ 3607308 w 3607308"/>
              <a:gd name="connsiteY2" fmla="*/ 3607308 h 7214616"/>
              <a:gd name="connsiteX3" fmla="*/ 0 w 3607308"/>
              <a:gd name="connsiteY3" fmla="*/ 7214616 h 7214616"/>
            </a:gdLst>
            <a:ahLst/>
            <a:cxnLst>
              <a:cxn ang="0">
                <a:pos x="connsiteX0" y="connsiteY0"/>
              </a:cxn>
              <a:cxn ang="0">
                <a:pos x="connsiteX1" y="connsiteY1"/>
              </a:cxn>
              <a:cxn ang="0">
                <a:pos x="connsiteX2" y="connsiteY2"/>
              </a:cxn>
              <a:cxn ang="0">
                <a:pos x="connsiteX3" y="connsiteY3"/>
              </a:cxn>
            </a:cxnLst>
            <a:rect l="l" t="t" r="r" b="b"/>
            <a:pathLst>
              <a:path w="3607308" h="7214616">
                <a:moveTo>
                  <a:pt x="0" y="7214616"/>
                </a:moveTo>
                <a:lnTo>
                  <a:pt x="0" y="0"/>
                </a:lnTo>
                <a:cubicBezTo>
                  <a:pt x="1992261" y="0"/>
                  <a:pt x="3607308" y="1615047"/>
                  <a:pt x="3607308" y="3607308"/>
                </a:cubicBezTo>
                <a:cubicBezTo>
                  <a:pt x="3607308" y="5599569"/>
                  <a:pt x="1992261" y="7214616"/>
                  <a:pt x="0" y="7214616"/>
                </a:cubicBezTo>
                <a:close/>
              </a:path>
            </a:pathLst>
          </a:custGeom>
          <a:pattFill prst="divot">
            <a:fgClr>
              <a:schemeClr val="accent3"/>
            </a:fgClr>
            <a:bgClr>
              <a:schemeClr val="bg1"/>
            </a:bgClr>
          </a:pattFill>
        </p:spPr>
        <p:txBody>
          <a:bodyPr anchor="ctr">
            <a:normAutofit/>
          </a:bodyPr>
          <a:lstStyle>
            <a:lvl1pPr marL="0" indent="0" algn="ctr">
              <a:buNone/>
              <a:defRPr sz="2000">
                <a:highlight>
                  <a:srgbClr val="FFFF00"/>
                </a:highlight>
              </a:defRPr>
            </a:lvl1pPr>
          </a:lstStyle>
          <a:p>
            <a:r>
              <a:rPr lang="en-US"/>
              <a:t>Place photo here</a:t>
            </a:r>
          </a:p>
        </p:txBody>
      </p:sp>
      <p:sp>
        <p:nvSpPr>
          <p:cNvPr id="22" name="Title 1">
            <a:extLst>
              <a:ext uri="{FF2B5EF4-FFF2-40B4-BE49-F238E27FC236}">
                <a16:creationId xmlns:a16="http://schemas.microsoft.com/office/drawing/2014/main" id="{9E1ED23B-F9D9-3AF4-DA65-35D1BAA139DC}"/>
              </a:ext>
            </a:extLst>
          </p:cNvPr>
          <p:cNvSpPr>
            <a:spLocks noGrp="1"/>
          </p:cNvSpPr>
          <p:nvPr>
            <p:ph type="title"/>
          </p:nvPr>
        </p:nvSpPr>
        <p:spPr>
          <a:xfrm>
            <a:off x="307950" y="486062"/>
            <a:ext cx="7448537" cy="669323"/>
          </a:xfrm>
        </p:spPr>
        <p:txBody>
          <a:bodyPr anchor="b">
            <a:normAutofit/>
          </a:bodyPr>
          <a:lstStyle>
            <a:lvl1pPr>
              <a:defRPr sz="3000">
                <a:solidFill>
                  <a:schemeClr val="tx2"/>
                </a:solidFill>
              </a:defRPr>
            </a:lvl1pPr>
          </a:lstStyle>
          <a:p>
            <a:r>
              <a:rPr lang="en-US"/>
              <a:t>Click to edit</a:t>
            </a:r>
          </a:p>
        </p:txBody>
      </p:sp>
      <p:sp>
        <p:nvSpPr>
          <p:cNvPr id="15" name="Text Placeholder 3">
            <a:extLst>
              <a:ext uri="{FF2B5EF4-FFF2-40B4-BE49-F238E27FC236}">
                <a16:creationId xmlns:a16="http://schemas.microsoft.com/office/drawing/2014/main" id="{1360A580-21A8-157D-D25F-C47ACC6E337E}"/>
              </a:ext>
            </a:extLst>
          </p:cNvPr>
          <p:cNvSpPr>
            <a:spLocks noGrp="1"/>
          </p:cNvSpPr>
          <p:nvPr>
            <p:ph type="body" sz="half" idx="2"/>
          </p:nvPr>
        </p:nvSpPr>
        <p:spPr>
          <a:xfrm>
            <a:off x="307950" y="2000212"/>
            <a:ext cx="7448537" cy="4219613"/>
          </a:xfrm>
        </p:spPr>
        <p:txBody>
          <a:bodyPr>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marL="285750" marR="0" lvl="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a:pPr>
            <a:r>
              <a:rPr lang="en-US"/>
              <a:t>Click to edit</a:t>
            </a:r>
          </a:p>
          <a:p>
            <a:pPr lvl="0"/>
            <a:endParaRPr lang="en-US"/>
          </a:p>
        </p:txBody>
      </p:sp>
      <p:sp>
        <p:nvSpPr>
          <p:cNvPr id="16" name="Text Placeholder 2">
            <a:extLst>
              <a:ext uri="{FF2B5EF4-FFF2-40B4-BE49-F238E27FC236}">
                <a16:creationId xmlns:a16="http://schemas.microsoft.com/office/drawing/2014/main" id="{9CCF8C07-1A97-24F3-2010-0839E025D57C}"/>
              </a:ext>
            </a:extLst>
          </p:cNvPr>
          <p:cNvSpPr>
            <a:spLocks noGrp="1"/>
          </p:cNvSpPr>
          <p:nvPr>
            <p:ph type="body" idx="1"/>
          </p:nvPr>
        </p:nvSpPr>
        <p:spPr>
          <a:xfrm>
            <a:off x="307950" y="1336913"/>
            <a:ext cx="7448537" cy="536713"/>
          </a:xfrm>
        </p:spPr>
        <p:txBody>
          <a:bodyPr anchor="b">
            <a:normAutofit/>
          </a:bodyPr>
          <a:lstStyle>
            <a:lvl1pPr marL="0" indent="0">
              <a:buNone/>
              <a:defRPr sz="2000" b="1" i="0">
                <a:solidFill>
                  <a:schemeClr val="tx2"/>
                </a:solidFill>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4201813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2DB7-6ED3-C998-485D-CD9801B9C0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F4A539-7959-FE26-4B9E-36AB217635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66E360-D284-FD65-3AB6-31FC94262038}"/>
              </a:ext>
            </a:extLst>
          </p:cNvPr>
          <p:cNvSpPr>
            <a:spLocks noGrp="1"/>
          </p:cNvSpPr>
          <p:nvPr>
            <p:ph type="dt" sz="half" idx="10"/>
          </p:nvPr>
        </p:nvSpPr>
        <p:spPr/>
        <p:txBody>
          <a:bodyPr/>
          <a:lstStyle/>
          <a:p>
            <a:fld id="{30E48863-1272-F14C-9D6C-7423A3773ABA}" type="datetimeFigureOut">
              <a:rPr lang="en-US" smtClean="0"/>
              <a:t>4/17/24</a:t>
            </a:fld>
            <a:endParaRPr lang="en-US"/>
          </a:p>
        </p:txBody>
      </p:sp>
      <p:sp>
        <p:nvSpPr>
          <p:cNvPr id="5" name="Footer Placeholder 4">
            <a:extLst>
              <a:ext uri="{FF2B5EF4-FFF2-40B4-BE49-F238E27FC236}">
                <a16:creationId xmlns:a16="http://schemas.microsoft.com/office/drawing/2014/main" id="{9229CF00-2398-AC3C-3F6F-461F876C4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050F8-074A-B994-F04C-3949B63AD10A}"/>
              </a:ext>
            </a:extLst>
          </p:cNvPr>
          <p:cNvSpPr>
            <a:spLocks noGrp="1"/>
          </p:cNvSpPr>
          <p:nvPr>
            <p:ph type="sldNum" sz="quarter" idx="12"/>
          </p:nvPr>
        </p:nvSpPr>
        <p:spPr/>
        <p:txBody>
          <a:bodyPr/>
          <a:lstStyle/>
          <a:p>
            <a:fld id="{8A8C158E-02F8-8F41-B041-80BF6448868F}" type="slidenum">
              <a:rPr lang="en-US" smtClean="0"/>
              <a:t>‹#›</a:t>
            </a:fld>
            <a:endParaRPr lang="en-US"/>
          </a:p>
        </p:txBody>
      </p:sp>
    </p:spTree>
    <p:extLst>
      <p:ext uri="{BB962C8B-B14F-4D97-AF65-F5344CB8AC3E}">
        <p14:creationId xmlns:p14="http://schemas.microsoft.com/office/powerpoint/2010/main" val="380357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DCA92-96DC-4A40-5A71-95687F57DC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754C0-957A-B08D-79D1-027606475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17BB8-7BE3-3F21-778C-E82791E9691F}"/>
              </a:ext>
            </a:extLst>
          </p:cNvPr>
          <p:cNvSpPr>
            <a:spLocks noGrp="1"/>
          </p:cNvSpPr>
          <p:nvPr>
            <p:ph type="dt" sz="half" idx="10"/>
          </p:nvPr>
        </p:nvSpPr>
        <p:spPr/>
        <p:txBody>
          <a:bodyPr/>
          <a:lstStyle/>
          <a:p>
            <a:fld id="{30E48863-1272-F14C-9D6C-7423A3773ABA}" type="datetimeFigureOut">
              <a:rPr lang="en-US" smtClean="0"/>
              <a:t>4/17/24</a:t>
            </a:fld>
            <a:endParaRPr lang="en-US"/>
          </a:p>
        </p:txBody>
      </p:sp>
      <p:sp>
        <p:nvSpPr>
          <p:cNvPr id="5" name="Footer Placeholder 4">
            <a:extLst>
              <a:ext uri="{FF2B5EF4-FFF2-40B4-BE49-F238E27FC236}">
                <a16:creationId xmlns:a16="http://schemas.microsoft.com/office/drawing/2014/main" id="{864F18F4-B0FA-C550-3DEC-5E26B3B36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2011C-BDF6-CFC3-3E7F-E1B876A03B3C}"/>
              </a:ext>
            </a:extLst>
          </p:cNvPr>
          <p:cNvSpPr>
            <a:spLocks noGrp="1"/>
          </p:cNvSpPr>
          <p:nvPr>
            <p:ph type="sldNum" sz="quarter" idx="12"/>
          </p:nvPr>
        </p:nvSpPr>
        <p:spPr/>
        <p:txBody>
          <a:bodyPr/>
          <a:lstStyle/>
          <a:p>
            <a:fld id="{8A8C158E-02F8-8F41-B041-80BF6448868F}" type="slidenum">
              <a:rPr lang="en-US" smtClean="0"/>
              <a:t>‹#›</a:t>
            </a:fld>
            <a:endParaRPr lang="en-US"/>
          </a:p>
        </p:txBody>
      </p:sp>
    </p:spTree>
    <p:extLst>
      <p:ext uri="{BB962C8B-B14F-4D97-AF65-F5344CB8AC3E}">
        <p14:creationId xmlns:p14="http://schemas.microsoft.com/office/powerpoint/2010/main" val="20675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209E-D07D-06AD-48FA-1F6AD8F25E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D958EC-83E3-42AC-B675-9B3260F199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AE416-EADD-FFCE-C50D-089070092702}"/>
              </a:ext>
            </a:extLst>
          </p:cNvPr>
          <p:cNvSpPr>
            <a:spLocks noGrp="1"/>
          </p:cNvSpPr>
          <p:nvPr>
            <p:ph type="dt" sz="half" idx="10"/>
          </p:nvPr>
        </p:nvSpPr>
        <p:spPr/>
        <p:txBody>
          <a:bodyPr/>
          <a:lstStyle/>
          <a:p>
            <a:fld id="{E267412B-2F32-5140-B04D-FC75F68A3CF9}" type="datetimeFigureOut">
              <a:rPr lang="en-US" smtClean="0"/>
              <a:t>4/17/24</a:t>
            </a:fld>
            <a:endParaRPr lang="en-US"/>
          </a:p>
        </p:txBody>
      </p:sp>
      <p:sp>
        <p:nvSpPr>
          <p:cNvPr id="5" name="Footer Placeholder 4">
            <a:extLst>
              <a:ext uri="{FF2B5EF4-FFF2-40B4-BE49-F238E27FC236}">
                <a16:creationId xmlns:a16="http://schemas.microsoft.com/office/drawing/2014/main" id="{602AAC63-53AA-F53C-C367-AF0074300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330C2-9724-1219-041A-5B12F5C2832E}"/>
              </a:ext>
            </a:extLst>
          </p:cNvPr>
          <p:cNvSpPr>
            <a:spLocks noGrp="1"/>
          </p:cNvSpPr>
          <p:nvPr>
            <p:ph type="sldNum" sz="quarter" idx="12"/>
          </p:nvPr>
        </p:nvSpPr>
        <p:spPr/>
        <p:txBody>
          <a:bodyPr/>
          <a:lstStyle/>
          <a:p>
            <a:fld id="{8064A417-E2FF-0749-8179-5683D499A589}" type="slidenum">
              <a:rPr lang="en-US" smtClean="0"/>
              <a:t>‹#›</a:t>
            </a:fld>
            <a:endParaRPr lang="en-US"/>
          </a:p>
        </p:txBody>
      </p:sp>
    </p:spTree>
    <p:extLst>
      <p:ext uri="{BB962C8B-B14F-4D97-AF65-F5344CB8AC3E}">
        <p14:creationId xmlns:p14="http://schemas.microsoft.com/office/powerpoint/2010/main" val="2696815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8811-2534-4C9C-4FF5-B8E77F4B46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497744-9D5F-F8FE-8D3C-49F124C2F2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BED8BC-FDE3-CDA1-5F3A-8FCF9174B39F}"/>
              </a:ext>
            </a:extLst>
          </p:cNvPr>
          <p:cNvSpPr>
            <a:spLocks noGrp="1"/>
          </p:cNvSpPr>
          <p:nvPr>
            <p:ph type="dt" sz="half" idx="10"/>
          </p:nvPr>
        </p:nvSpPr>
        <p:spPr/>
        <p:txBody>
          <a:bodyPr/>
          <a:lstStyle/>
          <a:p>
            <a:fld id="{30E48863-1272-F14C-9D6C-7423A3773ABA}" type="datetimeFigureOut">
              <a:rPr lang="en-US" smtClean="0"/>
              <a:t>4/17/24</a:t>
            </a:fld>
            <a:endParaRPr lang="en-US"/>
          </a:p>
        </p:txBody>
      </p:sp>
      <p:sp>
        <p:nvSpPr>
          <p:cNvPr id="5" name="Footer Placeholder 4">
            <a:extLst>
              <a:ext uri="{FF2B5EF4-FFF2-40B4-BE49-F238E27FC236}">
                <a16:creationId xmlns:a16="http://schemas.microsoft.com/office/drawing/2014/main" id="{C9532CD4-FFFC-072F-C55E-F6CE9B663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6E725-42AA-B47E-612A-B82640867CD9}"/>
              </a:ext>
            </a:extLst>
          </p:cNvPr>
          <p:cNvSpPr>
            <a:spLocks noGrp="1"/>
          </p:cNvSpPr>
          <p:nvPr>
            <p:ph type="sldNum" sz="quarter" idx="12"/>
          </p:nvPr>
        </p:nvSpPr>
        <p:spPr/>
        <p:txBody>
          <a:bodyPr/>
          <a:lstStyle/>
          <a:p>
            <a:fld id="{8A8C158E-02F8-8F41-B041-80BF6448868F}" type="slidenum">
              <a:rPr lang="en-US" smtClean="0"/>
              <a:t>‹#›</a:t>
            </a:fld>
            <a:endParaRPr lang="en-US"/>
          </a:p>
        </p:txBody>
      </p:sp>
    </p:spTree>
    <p:extLst>
      <p:ext uri="{BB962C8B-B14F-4D97-AF65-F5344CB8AC3E}">
        <p14:creationId xmlns:p14="http://schemas.microsoft.com/office/powerpoint/2010/main" val="934822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CE3F-D4B0-F11D-1254-565E5207AF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2073C8-E5EF-ED2B-4B89-F301E42E77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BB9DF3-64DF-4922-B55C-EA9D89F3B9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B16846-BFBB-3186-A77F-23E684D18440}"/>
              </a:ext>
            </a:extLst>
          </p:cNvPr>
          <p:cNvSpPr>
            <a:spLocks noGrp="1"/>
          </p:cNvSpPr>
          <p:nvPr>
            <p:ph type="dt" sz="half" idx="10"/>
          </p:nvPr>
        </p:nvSpPr>
        <p:spPr/>
        <p:txBody>
          <a:bodyPr/>
          <a:lstStyle/>
          <a:p>
            <a:fld id="{30E48863-1272-F14C-9D6C-7423A3773ABA}" type="datetimeFigureOut">
              <a:rPr lang="en-US" smtClean="0"/>
              <a:t>4/17/24</a:t>
            </a:fld>
            <a:endParaRPr lang="en-US"/>
          </a:p>
        </p:txBody>
      </p:sp>
      <p:sp>
        <p:nvSpPr>
          <p:cNvPr id="6" name="Footer Placeholder 5">
            <a:extLst>
              <a:ext uri="{FF2B5EF4-FFF2-40B4-BE49-F238E27FC236}">
                <a16:creationId xmlns:a16="http://schemas.microsoft.com/office/drawing/2014/main" id="{887D7AFC-11EA-1795-73AD-B0691238C3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4BCBCB-1F66-48F0-1A30-B9227D8B9969}"/>
              </a:ext>
            </a:extLst>
          </p:cNvPr>
          <p:cNvSpPr>
            <a:spLocks noGrp="1"/>
          </p:cNvSpPr>
          <p:nvPr>
            <p:ph type="sldNum" sz="quarter" idx="12"/>
          </p:nvPr>
        </p:nvSpPr>
        <p:spPr/>
        <p:txBody>
          <a:bodyPr/>
          <a:lstStyle/>
          <a:p>
            <a:fld id="{8A8C158E-02F8-8F41-B041-80BF6448868F}" type="slidenum">
              <a:rPr lang="en-US" smtClean="0"/>
              <a:t>‹#›</a:t>
            </a:fld>
            <a:endParaRPr lang="en-US"/>
          </a:p>
        </p:txBody>
      </p:sp>
    </p:spTree>
    <p:extLst>
      <p:ext uri="{BB962C8B-B14F-4D97-AF65-F5344CB8AC3E}">
        <p14:creationId xmlns:p14="http://schemas.microsoft.com/office/powerpoint/2010/main" val="3676114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DBC2-E82A-B8D3-907B-94F0654039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49C6ED-5E67-BDA2-F498-705D09A2A4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730AA6-30F2-FBFD-91D9-CB2C60A644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800729-89CA-34D1-BE8B-F62A1616CB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65EB6D-535B-5657-9D65-D6D08D28F1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F72CA5-B8AD-C4FD-8AF3-4DB5E761B6F5}"/>
              </a:ext>
            </a:extLst>
          </p:cNvPr>
          <p:cNvSpPr>
            <a:spLocks noGrp="1"/>
          </p:cNvSpPr>
          <p:nvPr>
            <p:ph type="dt" sz="half" idx="10"/>
          </p:nvPr>
        </p:nvSpPr>
        <p:spPr/>
        <p:txBody>
          <a:bodyPr/>
          <a:lstStyle/>
          <a:p>
            <a:fld id="{30E48863-1272-F14C-9D6C-7423A3773ABA}" type="datetimeFigureOut">
              <a:rPr lang="en-US" smtClean="0"/>
              <a:t>4/17/24</a:t>
            </a:fld>
            <a:endParaRPr lang="en-US"/>
          </a:p>
        </p:txBody>
      </p:sp>
      <p:sp>
        <p:nvSpPr>
          <p:cNvPr id="8" name="Footer Placeholder 7">
            <a:extLst>
              <a:ext uri="{FF2B5EF4-FFF2-40B4-BE49-F238E27FC236}">
                <a16:creationId xmlns:a16="http://schemas.microsoft.com/office/drawing/2014/main" id="{5948494D-6B14-D0F4-A629-50D06FC145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6BB909-B232-CEA7-F478-FF89F05C59AA}"/>
              </a:ext>
            </a:extLst>
          </p:cNvPr>
          <p:cNvSpPr>
            <a:spLocks noGrp="1"/>
          </p:cNvSpPr>
          <p:nvPr>
            <p:ph type="sldNum" sz="quarter" idx="12"/>
          </p:nvPr>
        </p:nvSpPr>
        <p:spPr/>
        <p:txBody>
          <a:bodyPr/>
          <a:lstStyle/>
          <a:p>
            <a:fld id="{8A8C158E-02F8-8F41-B041-80BF6448868F}" type="slidenum">
              <a:rPr lang="en-US" smtClean="0"/>
              <a:t>‹#›</a:t>
            </a:fld>
            <a:endParaRPr lang="en-US"/>
          </a:p>
        </p:txBody>
      </p:sp>
    </p:spTree>
    <p:extLst>
      <p:ext uri="{BB962C8B-B14F-4D97-AF65-F5344CB8AC3E}">
        <p14:creationId xmlns:p14="http://schemas.microsoft.com/office/powerpoint/2010/main" val="429199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A684-997B-A7C1-8E0B-C24EC631D0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229CBE-914D-0363-1CA6-832D5874C032}"/>
              </a:ext>
            </a:extLst>
          </p:cNvPr>
          <p:cNvSpPr>
            <a:spLocks noGrp="1"/>
          </p:cNvSpPr>
          <p:nvPr>
            <p:ph type="dt" sz="half" idx="10"/>
          </p:nvPr>
        </p:nvSpPr>
        <p:spPr/>
        <p:txBody>
          <a:bodyPr/>
          <a:lstStyle/>
          <a:p>
            <a:fld id="{30E48863-1272-F14C-9D6C-7423A3773ABA}" type="datetimeFigureOut">
              <a:rPr lang="en-US" smtClean="0"/>
              <a:t>4/17/24</a:t>
            </a:fld>
            <a:endParaRPr lang="en-US"/>
          </a:p>
        </p:txBody>
      </p:sp>
      <p:sp>
        <p:nvSpPr>
          <p:cNvPr id="4" name="Footer Placeholder 3">
            <a:extLst>
              <a:ext uri="{FF2B5EF4-FFF2-40B4-BE49-F238E27FC236}">
                <a16:creationId xmlns:a16="http://schemas.microsoft.com/office/drawing/2014/main" id="{12D15C9C-3B02-4168-78EA-2B1AF4B946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3B74B7-6E74-313F-A40D-004F07520DEE}"/>
              </a:ext>
            </a:extLst>
          </p:cNvPr>
          <p:cNvSpPr>
            <a:spLocks noGrp="1"/>
          </p:cNvSpPr>
          <p:nvPr>
            <p:ph type="sldNum" sz="quarter" idx="12"/>
          </p:nvPr>
        </p:nvSpPr>
        <p:spPr/>
        <p:txBody>
          <a:bodyPr/>
          <a:lstStyle/>
          <a:p>
            <a:fld id="{8A8C158E-02F8-8F41-B041-80BF6448868F}" type="slidenum">
              <a:rPr lang="en-US" smtClean="0"/>
              <a:t>‹#›</a:t>
            </a:fld>
            <a:endParaRPr lang="en-US"/>
          </a:p>
        </p:txBody>
      </p:sp>
    </p:spTree>
    <p:extLst>
      <p:ext uri="{BB962C8B-B14F-4D97-AF65-F5344CB8AC3E}">
        <p14:creationId xmlns:p14="http://schemas.microsoft.com/office/powerpoint/2010/main" val="2545492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49E148-3CC7-98BB-2977-5025DEA10022}"/>
              </a:ext>
            </a:extLst>
          </p:cNvPr>
          <p:cNvSpPr>
            <a:spLocks noGrp="1"/>
          </p:cNvSpPr>
          <p:nvPr>
            <p:ph type="dt" sz="half" idx="10"/>
          </p:nvPr>
        </p:nvSpPr>
        <p:spPr/>
        <p:txBody>
          <a:bodyPr/>
          <a:lstStyle/>
          <a:p>
            <a:fld id="{30E48863-1272-F14C-9D6C-7423A3773ABA}" type="datetimeFigureOut">
              <a:rPr lang="en-US" smtClean="0"/>
              <a:t>4/17/24</a:t>
            </a:fld>
            <a:endParaRPr lang="en-US"/>
          </a:p>
        </p:txBody>
      </p:sp>
      <p:sp>
        <p:nvSpPr>
          <p:cNvPr id="3" name="Footer Placeholder 2">
            <a:extLst>
              <a:ext uri="{FF2B5EF4-FFF2-40B4-BE49-F238E27FC236}">
                <a16:creationId xmlns:a16="http://schemas.microsoft.com/office/drawing/2014/main" id="{A529746A-E556-8F4A-8ADB-6DB0B2305D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41A185-E4D7-003A-A4AE-BB1020799839}"/>
              </a:ext>
            </a:extLst>
          </p:cNvPr>
          <p:cNvSpPr>
            <a:spLocks noGrp="1"/>
          </p:cNvSpPr>
          <p:nvPr>
            <p:ph type="sldNum" sz="quarter" idx="12"/>
          </p:nvPr>
        </p:nvSpPr>
        <p:spPr/>
        <p:txBody>
          <a:bodyPr/>
          <a:lstStyle/>
          <a:p>
            <a:fld id="{8A8C158E-02F8-8F41-B041-80BF6448868F}" type="slidenum">
              <a:rPr lang="en-US" smtClean="0"/>
              <a:t>‹#›</a:t>
            </a:fld>
            <a:endParaRPr lang="en-US"/>
          </a:p>
        </p:txBody>
      </p:sp>
    </p:spTree>
    <p:extLst>
      <p:ext uri="{BB962C8B-B14F-4D97-AF65-F5344CB8AC3E}">
        <p14:creationId xmlns:p14="http://schemas.microsoft.com/office/powerpoint/2010/main" val="15788574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1662-C351-A2D5-3E11-2B5ED0BF4E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2DB147-5A51-16DB-7CEA-0FF8308BE0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7E8886-4107-AF64-B4DA-12B4BC0C6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DBEB88-05D6-7EE5-3CDB-76A55E347B23}"/>
              </a:ext>
            </a:extLst>
          </p:cNvPr>
          <p:cNvSpPr>
            <a:spLocks noGrp="1"/>
          </p:cNvSpPr>
          <p:nvPr>
            <p:ph type="dt" sz="half" idx="10"/>
          </p:nvPr>
        </p:nvSpPr>
        <p:spPr/>
        <p:txBody>
          <a:bodyPr/>
          <a:lstStyle/>
          <a:p>
            <a:fld id="{30E48863-1272-F14C-9D6C-7423A3773ABA}" type="datetimeFigureOut">
              <a:rPr lang="en-US" smtClean="0"/>
              <a:t>4/17/24</a:t>
            </a:fld>
            <a:endParaRPr lang="en-US"/>
          </a:p>
        </p:txBody>
      </p:sp>
      <p:sp>
        <p:nvSpPr>
          <p:cNvPr id="6" name="Footer Placeholder 5">
            <a:extLst>
              <a:ext uri="{FF2B5EF4-FFF2-40B4-BE49-F238E27FC236}">
                <a16:creationId xmlns:a16="http://schemas.microsoft.com/office/drawing/2014/main" id="{BBBAD082-1A13-8099-93F1-D52DDBF3B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237E-B242-7AD6-6FC6-0C695912079A}"/>
              </a:ext>
            </a:extLst>
          </p:cNvPr>
          <p:cNvSpPr>
            <a:spLocks noGrp="1"/>
          </p:cNvSpPr>
          <p:nvPr>
            <p:ph type="sldNum" sz="quarter" idx="12"/>
          </p:nvPr>
        </p:nvSpPr>
        <p:spPr/>
        <p:txBody>
          <a:bodyPr/>
          <a:lstStyle/>
          <a:p>
            <a:fld id="{8A8C158E-02F8-8F41-B041-80BF6448868F}" type="slidenum">
              <a:rPr lang="en-US" smtClean="0"/>
              <a:t>‹#›</a:t>
            </a:fld>
            <a:endParaRPr lang="en-US"/>
          </a:p>
        </p:txBody>
      </p:sp>
    </p:spTree>
    <p:extLst>
      <p:ext uri="{BB962C8B-B14F-4D97-AF65-F5344CB8AC3E}">
        <p14:creationId xmlns:p14="http://schemas.microsoft.com/office/powerpoint/2010/main" val="24986168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94A7-8A06-B8F6-31D9-E57C240177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3C1967-758A-FCE7-C226-B4B71913AB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78F8EE-F954-897B-C754-857E807141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6DA8F5-A5A6-25B1-766A-C94E4A3794C4}"/>
              </a:ext>
            </a:extLst>
          </p:cNvPr>
          <p:cNvSpPr>
            <a:spLocks noGrp="1"/>
          </p:cNvSpPr>
          <p:nvPr>
            <p:ph type="dt" sz="half" idx="10"/>
          </p:nvPr>
        </p:nvSpPr>
        <p:spPr/>
        <p:txBody>
          <a:bodyPr/>
          <a:lstStyle/>
          <a:p>
            <a:fld id="{30E48863-1272-F14C-9D6C-7423A3773ABA}" type="datetimeFigureOut">
              <a:rPr lang="en-US" smtClean="0"/>
              <a:t>4/17/24</a:t>
            </a:fld>
            <a:endParaRPr lang="en-US"/>
          </a:p>
        </p:txBody>
      </p:sp>
      <p:sp>
        <p:nvSpPr>
          <p:cNvPr id="6" name="Footer Placeholder 5">
            <a:extLst>
              <a:ext uri="{FF2B5EF4-FFF2-40B4-BE49-F238E27FC236}">
                <a16:creationId xmlns:a16="http://schemas.microsoft.com/office/drawing/2014/main" id="{FD60D9EE-4C41-AE39-7BD3-82F77AE3D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F79ABD-BC88-1D4C-80D5-24EE9C0D9369}"/>
              </a:ext>
            </a:extLst>
          </p:cNvPr>
          <p:cNvSpPr>
            <a:spLocks noGrp="1"/>
          </p:cNvSpPr>
          <p:nvPr>
            <p:ph type="sldNum" sz="quarter" idx="12"/>
          </p:nvPr>
        </p:nvSpPr>
        <p:spPr/>
        <p:txBody>
          <a:bodyPr/>
          <a:lstStyle/>
          <a:p>
            <a:fld id="{8A8C158E-02F8-8F41-B041-80BF6448868F}" type="slidenum">
              <a:rPr lang="en-US" smtClean="0"/>
              <a:t>‹#›</a:t>
            </a:fld>
            <a:endParaRPr lang="en-US"/>
          </a:p>
        </p:txBody>
      </p:sp>
    </p:spTree>
    <p:extLst>
      <p:ext uri="{BB962C8B-B14F-4D97-AF65-F5344CB8AC3E}">
        <p14:creationId xmlns:p14="http://schemas.microsoft.com/office/powerpoint/2010/main" val="337046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BF2F2-7C94-375C-B57B-163C188726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68D9FF-34BE-C091-2A9F-9769D8192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981DF-9D45-4D69-41E8-50E8BF4EAB14}"/>
              </a:ext>
            </a:extLst>
          </p:cNvPr>
          <p:cNvSpPr>
            <a:spLocks noGrp="1"/>
          </p:cNvSpPr>
          <p:nvPr>
            <p:ph type="dt" sz="half" idx="10"/>
          </p:nvPr>
        </p:nvSpPr>
        <p:spPr/>
        <p:txBody>
          <a:bodyPr/>
          <a:lstStyle/>
          <a:p>
            <a:fld id="{30E48863-1272-F14C-9D6C-7423A3773ABA}" type="datetimeFigureOut">
              <a:rPr lang="en-US" smtClean="0"/>
              <a:t>4/17/24</a:t>
            </a:fld>
            <a:endParaRPr lang="en-US"/>
          </a:p>
        </p:txBody>
      </p:sp>
      <p:sp>
        <p:nvSpPr>
          <p:cNvPr id="5" name="Footer Placeholder 4">
            <a:extLst>
              <a:ext uri="{FF2B5EF4-FFF2-40B4-BE49-F238E27FC236}">
                <a16:creationId xmlns:a16="http://schemas.microsoft.com/office/drawing/2014/main" id="{C97396C5-19A9-0CBC-5DB3-D7CCEDED1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8F09B-FEDD-A5F4-654A-0E0C7D137F69}"/>
              </a:ext>
            </a:extLst>
          </p:cNvPr>
          <p:cNvSpPr>
            <a:spLocks noGrp="1"/>
          </p:cNvSpPr>
          <p:nvPr>
            <p:ph type="sldNum" sz="quarter" idx="12"/>
          </p:nvPr>
        </p:nvSpPr>
        <p:spPr/>
        <p:txBody>
          <a:bodyPr/>
          <a:lstStyle/>
          <a:p>
            <a:fld id="{8A8C158E-02F8-8F41-B041-80BF6448868F}" type="slidenum">
              <a:rPr lang="en-US" smtClean="0"/>
              <a:t>‹#›</a:t>
            </a:fld>
            <a:endParaRPr lang="en-US"/>
          </a:p>
        </p:txBody>
      </p:sp>
    </p:spTree>
    <p:extLst>
      <p:ext uri="{BB962C8B-B14F-4D97-AF65-F5344CB8AC3E}">
        <p14:creationId xmlns:p14="http://schemas.microsoft.com/office/powerpoint/2010/main" val="1496523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B5A835-195C-417D-DB56-B552D0904E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E461B5-D1DD-914E-CDFA-766FB5078D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E22D7-6051-CA6B-7EB2-241CB7D797B6}"/>
              </a:ext>
            </a:extLst>
          </p:cNvPr>
          <p:cNvSpPr>
            <a:spLocks noGrp="1"/>
          </p:cNvSpPr>
          <p:nvPr>
            <p:ph type="dt" sz="half" idx="10"/>
          </p:nvPr>
        </p:nvSpPr>
        <p:spPr/>
        <p:txBody>
          <a:bodyPr/>
          <a:lstStyle/>
          <a:p>
            <a:fld id="{30E48863-1272-F14C-9D6C-7423A3773ABA}" type="datetimeFigureOut">
              <a:rPr lang="en-US" smtClean="0"/>
              <a:t>4/17/24</a:t>
            </a:fld>
            <a:endParaRPr lang="en-US"/>
          </a:p>
        </p:txBody>
      </p:sp>
      <p:sp>
        <p:nvSpPr>
          <p:cNvPr id="5" name="Footer Placeholder 4">
            <a:extLst>
              <a:ext uri="{FF2B5EF4-FFF2-40B4-BE49-F238E27FC236}">
                <a16:creationId xmlns:a16="http://schemas.microsoft.com/office/drawing/2014/main" id="{244882DA-DEA8-0418-75C1-ED3268AFB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8DA6E-9D1F-B654-45E2-15AD6B58A412}"/>
              </a:ext>
            </a:extLst>
          </p:cNvPr>
          <p:cNvSpPr>
            <a:spLocks noGrp="1"/>
          </p:cNvSpPr>
          <p:nvPr>
            <p:ph type="sldNum" sz="quarter" idx="12"/>
          </p:nvPr>
        </p:nvSpPr>
        <p:spPr/>
        <p:txBody>
          <a:bodyPr/>
          <a:lstStyle/>
          <a:p>
            <a:fld id="{8A8C158E-02F8-8F41-B041-80BF6448868F}" type="slidenum">
              <a:rPr lang="en-US" smtClean="0"/>
              <a:t>‹#›</a:t>
            </a:fld>
            <a:endParaRPr lang="en-US"/>
          </a:p>
        </p:txBody>
      </p:sp>
    </p:spTree>
    <p:extLst>
      <p:ext uri="{BB962C8B-B14F-4D97-AF65-F5344CB8AC3E}">
        <p14:creationId xmlns:p14="http://schemas.microsoft.com/office/powerpoint/2010/main" val="1031224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82CE-03BD-85C5-C741-4EC9531155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B8D645-07ED-615F-D69D-9D88811C70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5A4602-C58C-D653-8F74-2DAEC4344FAE}"/>
              </a:ext>
            </a:extLst>
          </p:cNvPr>
          <p:cNvSpPr>
            <a:spLocks noGrp="1"/>
          </p:cNvSpPr>
          <p:nvPr>
            <p:ph type="dt" sz="half" idx="10"/>
          </p:nvPr>
        </p:nvSpPr>
        <p:spPr/>
        <p:txBody>
          <a:bodyPr/>
          <a:lstStyle/>
          <a:p>
            <a:fld id="{E267412B-2F32-5140-B04D-FC75F68A3CF9}" type="datetimeFigureOut">
              <a:rPr lang="en-US" smtClean="0"/>
              <a:t>4/17/24</a:t>
            </a:fld>
            <a:endParaRPr lang="en-US"/>
          </a:p>
        </p:txBody>
      </p:sp>
      <p:sp>
        <p:nvSpPr>
          <p:cNvPr id="5" name="Footer Placeholder 4">
            <a:extLst>
              <a:ext uri="{FF2B5EF4-FFF2-40B4-BE49-F238E27FC236}">
                <a16:creationId xmlns:a16="http://schemas.microsoft.com/office/drawing/2014/main" id="{5526647F-E6B4-2FAA-50EF-FF87F203F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B39A3-E19B-609F-9C82-7199DC1D9A36}"/>
              </a:ext>
            </a:extLst>
          </p:cNvPr>
          <p:cNvSpPr>
            <a:spLocks noGrp="1"/>
          </p:cNvSpPr>
          <p:nvPr>
            <p:ph type="sldNum" sz="quarter" idx="12"/>
          </p:nvPr>
        </p:nvSpPr>
        <p:spPr/>
        <p:txBody>
          <a:bodyPr/>
          <a:lstStyle/>
          <a:p>
            <a:fld id="{8064A417-E2FF-0749-8179-5683D499A589}" type="slidenum">
              <a:rPr lang="en-US" smtClean="0"/>
              <a:t>‹#›</a:t>
            </a:fld>
            <a:endParaRPr lang="en-US"/>
          </a:p>
        </p:txBody>
      </p:sp>
    </p:spTree>
    <p:extLst>
      <p:ext uri="{BB962C8B-B14F-4D97-AF65-F5344CB8AC3E}">
        <p14:creationId xmlns:p14="http://schemas.microsoft.com/office/powerpoint/2010/main" val="234805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59B8-2E06-A791-DB59-C61B5B62CD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925E4-547F-C310-5C14-59F8908919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5A7A2D-9F04-2A83-E29D-1123167F5A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DE7639-88F6-F658-E3A5-BDBAD908D773}"/>
              </a:ext>
            </a:extLst>
          </p:cNvPr>
          <p:cNvSpPr>
            <a:spLocks noGrp="1"/>
          </p:cNvSpPr>
          <p:nvPr>
            <p:ph type="dt" sz="half" idx="10"/>
          </p:nvPr>
        </p:nvSpPr>
        <p:spPr/>
        <p:txBody>
          <a:bodyPr/>
          <a:lstStyle/>
          <a:p>
            <a:fld id="{E267412B-2F32-5140-B04D-FC75F68A3CF9}" type="datetimeFigureOut">
              <a:rPr lang="en-US" smtClean="0"/>
              <a:t>4/17/24</a:t>
            </a:fld>
            <a:endParaRPr lang="en-US"/>
          </a:p>
        </p:txBody>
      </p:sp>
      <p:sp>
        <p:nvSpPr>
          <p:cNvPr id="6" name="Footer Placeholder 5">
            <a:extLst>
              <a:ext uri="{FF2B5EF4-FFF2-40B4-BE49-F238E27FC236}">
                <a16:creationId xmlns:a16="http://schemas.microsoft.com/office/drawing/2014/main" id="{109C21B0-2A8A-C8F4-3048-6F86CCCBBF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9FE711-19DF-D070-9C86-8E1699855980}"/>
              </a:ext>
            </a:extLst>
          </p:cNvPr>
          <p:cNvSpPr>
            <a:spLocks noGrp="1"/>
          </p:cNvSpPr>
          <p:nvPr>
            <p:ph type="sldNum" sz="quarter" idx="12"/>
          </p:nvPr>
        </p:nvSpPr>
        <p:spPr/>
        <p:txBody>
          <a:bodyPr/>
          <a:lstStyle/>
          <a:p>
            <a:fld id="{8064A417-E2FF-0749-8179-5683D499A589}" type="slidenum">
              <a:rPr lang="en-US" smtClean="0"/>
              <a:t>‹#›</a:t>
            </a:fld>
            <a:endParaRPr lang="en-US"/>
          </a:p>
        </p:txBody>
      </p:sp>
    </p:spTree>
    <p:extLst>
      <p:ext uri="{BB962C8B-B14F-4D97-AF65-F5344CB8AC3E}">
        <p14:creationId xmlns:p14="http://schemas.microsoft.com/office/powerpoint/2010/main" val="2331162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EF5B-9E0B-D2AE-69E7-A3B69730E9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A013A1-11AD-5A15-77AE-DD41D04552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E0F48-BAE7-3FB9-D5A2-DE730ED5D8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202299-9BDC-3543-2EC7-F4BD7A7D16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E3637C-D7CA-A4EE-B224-2801FD3730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6D1BE3-9B04-E01A-4B82-2FA2962B38D5}"/>
              </a:ext>
            </a:extLst>
          </p:cNvPr>
          <p:cNvSpPr>
            <a:spLocks noGrp="1"/>
          </p:cNvSpPr>
          <p:nvPr>
            <p:ph type="dt" sz="half" idx="10"/>
          </p:nvPr>
        </p:nvSpPr>
        <p:spPr/>
        <p:txBody>
          <a:bodyPr/>
          <a:lstStyle/>
          <a:p>
            <a:fld id="{E267412B-2F32-5140-B04D-FC75F68A3CF9}" type="datetimeFigureOut">
              <a:rPr lang="en-US" smtClean="0"/>
              <a:t>4/17/24</a:t>
            </a:fld>
            <a:endParaRPr lang="en-US"/>
          </a:p>
        </p:txBody>
      </p:sp>
      <p:sp>
        <p:nvSpPr>
          <p:cNvPr id="8" name="Footer Placeholder 7">
            <a:extLst>
              <a:ext uri="{FF2B5EF4-FFF2-40B4-BE49-F238E27FC236}">
                <a16:creationId xmlns:a16="http://schemas.microsoft.com/office/drawing/2014/main" id="{744EF6FE-FA98-AA09-6938-560337B287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8D220E-C01B-D5E8-BBDF-B08089FFD6D7}"/>
              </a:ext>
            </a:extLst>
          </p:cNvPr>
          <p:cNvSpPr>
            <a:spLocks noGrp="1"/>
          </p:cNvSpPr>
          <p:nvPr>
            <p:ph type="sldNum" sz="quarter" idx="12"/>
          </p:nvPr>
        </p:nvSpPr>
        <p:spPr/>
        <p:txBody>
          <a:bodyPr/>
          <a:lstStyle/>
          <a:p>
            <a:fld id="{8064A417-E2FF-0749-8179-5683D499A589}" type="slidenum">
              <a:rPr lang="en-US" smtClean="0"/>
              <a:t>‹#›</a:t>
            </a:fld>
            <a:endParaRPr lang="en-US"/>
          </a:p>
        </p:txBody>
      </p:sp>
    </p:spTree>
    <p:extLst>
      <p:ext uri="{BB962C8B-B14F-4D97-AF65-F5344CB8AC3E}">
        <p14:creationId xmlns:p14="http://schemas.microsoft.com/office/powerpoint/2010/main" val="1914867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DA8CB-E546-A54C-E8FB-33778B9393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DC4874-A9A6-AE3F-3023-0A11B0296CFC}"/>
              </a:ext>
            </a:extLst>
          </p:cNvPr>
          <p:cNvSpPr>
            <a:spLocks noGrp="1"/>
          </p:cNvSpPr>
          <p:nvPr>
            <p:ph type="dt" sz="half" idx="10"/>
          </p:nvPr>
        </p:nvSpPr>
        <p:spPr/>
        <p:txBody>
          <a:bodyPr/>
          <a:lstStyle/>
          <a:p>
            <a:fld id="{E267412B-2F32-5140-B04D-FC75F68A3CF9}" type="datetimeFigureOut">
              <a:rPr lang="en-US" smtClean="0"/>
              <a:t>4/17/24</a:t>
            </a:fld>
            <a:endParaRPr lang="en-US"/>
          </a:p>
        </p:txBody>
      </p:sp>
      <p:sp>
        <p:nvSpPr>
          <p:cNvPr id="4" name="Footer Placeholder 3">
            <a:extLst>
              <a:ext uri="{FF2B5EF4-FFF2-40B4-BE49-F238E27FC236}">
                <a16:creationId xmlns:a16="http://schemas.microsoft.com/office/drawing/2014/main" id="{E317876E-FA15-3951-BE8C-160FCA4EA3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37A11F-DAB9-7C16-56F5-EACCD4BA89B9}"/>
              </a:ext>
            </a:extLst>
          </p:cNvPr>
          <p:cNvSpPr>
            <a:spLocks noGrp="1"/>
          </p:cNvSpPr>
          <p:nvPr>
            <p:ph type="sldNum" sz="quarter" idx="12"/>
          </p:nvPr>
        </p:nvSpPr>
        <p:spPr/>
        <p:txBody>
          <a:bodyPr/>
          <a:lstStyle/>
          <a:p>
            <a:fld id="{8064A417-E2FF-0749-8179-5683D499A589}" type="slidenum">
              <a:rPr lang="en-US" smtClean="0"/>
              <a:t>‹#›</a:t>
            </a:fld>
            <a:endParaRPr lang="en-US"/>
          </a:p>
        </p:txBody>
      </p:sp>
    </p:spTree>
    <p:extLst>
      <p:ext uri="{BB962C8B-B14F-4D97-AF65-F5344CB8AC3E}">
        <p14:creationId xmlns:p14="http://schemas.microsoft.com/office/powerpoint/2010/main" val="4067355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A9D23-5D21-0681-509A-91CE0AF41A7C}"/>
              </a:ext>
            </a:extLst>
          </p:cNvPr>
          <p:cNvSpPr>
            <a:spLocks noGrp="1"/>
          </p:cNvSpPr>
          <p:nvPr>
            <p:ph type="dt" sz="half" idx="10"/>
          </p:nvPr>
        </p:nvSpPr>
        <p:spPr/>
        <p:txBody>
          <a:bodyPr/>
          <a:lstStyle/>
          <a:p>
            <a:fld id="{E267412B-2F32-5140-B04D-FC75F68A3CF9}" type="datetimeFigureOut">
              <a:rPr lang="en-US" smtClean="0"/>
              <a:t>4/17/24</a:t>
            </a:fld>
            <a:endParaRPr lang="en-US"/>
          </a:p>
        </p:txBody>
      </p:sp>
      <p:sp>
        <p:nvSpPr>
          <p:cNvPr id="3" name="Footer Placeholder 2">
            <a:extLst>
              <a:ext uri="{FF2B5EF4-FFF2-40B4-BE49-F238E27FC236}">
                <a16:creationId xmlns:a16="http://schemas.microsoft.com/office/drawing/2014/main" id="{5ED782AC-09C2-29CE-8C81-F8720F488F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D35907-C920-B5B7-2619-829A52E740A2}"/>
              </a:ext>
            </a:extLst>
          </p:cNvPr>
          <p:cNvSpPr>
            <a:spLocks noGrp="1"/>
          </p:cNvSpPr>
          <p:nvPr>
            <p:ph type="sldNum" sz="quarter" idx="12"/>
          </p:nvPr>
        </p:nvSpPr>
        <p:spPr/>
        <p:txBody>
          <a:bodyPr/>
          <a:lstStyle/>
          <a:p>
            <a:fld id="{8064A417-E2FF-0749-8179-5683D499A589}" type="slidenum">
              <a:rPr lang="en-US" smtClean="0"/>
              <a:t>‹#›</a:t>
            </a:fld>
            <a:endParaRPr lang="en-US"/>
          </a:p>
        </p:txBody>
      </p:sp>
    </p:spTree>
    <p:extLst>
      <p:ext uri="{BB962C8B-B14F-4D97-AF65-F5344CB8AC3E}">
        <p14:creationId xmlns:p14="http://schemas.microsoft.com/office/powerpoint/2010/main" val="2277778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849E-B3D3-77C1-47F9-13587A3E54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0D7A93-26E3-F58C-B7C0-C8A0334FB6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D22E2E-7AE5-37E4-B498-5C3856269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9F1327-DF98-61C8-132E-8F945776FC43}"/>
              </a:ext>
            </a:extLst>
          </p:cNvPr>
          <p:cNvSpPr>
            <a:spLocks noGrp="1"/>
          </p:cNvSpPr>
          <p:nvPr>
            <p:ph type="dt" sz="half" idx="10"/>
          </p:nvPr>
        </p:nvSpPr>
        <p:spPr/>
        <p:txBody>
          <a:bodyPr/>
          <a:lstStyle/>
          <a:p>
            <a:fld id="{E267412B-2F32-5140-B04D-FC75F68A3CF9}" type="datetimeFigureOut">
              <a:rPr lang="en-US" smtClean="0"/>
              <a:t>4/17/24</a:t>
            </a:fld>
            <a:endParaRPr lang="en-US"/>
          </a:p>
        </p:txBody>
      </p:sp>
      <p:sp>
        <p:nvSpPr>
          <p:cNvPr id="6" name="Footer Placeholder 5">
            <a:extLst>
              <a:ext uri="{FF2B5EF4-FFF2-40B4-BE49-F238E27FC236}">
                <a16:creationId xmlns:a16="http://schemas.microsoft.com/office/drawing/2014/main" id="{303EAE8E-9B03-860C-E7E7-6601492AE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15D131-9CAD-F62A-73F7-4B6C5584A6FE}"/>
              </a:ext>
            </a:extLst>
          </p:cNvPr>
          <p:cNvSpPr>
            <a:spLocks noGrp="1"/>
          </p:cNvSpPr>
          <p:nvPr>
            <p:ph type="sldNum" sz="quarter" idx="12"/>
          </p:nvPr>
        </p:nvSpPr>
        <p:spPr/>
        <p:txBody>
          <a:bodyPr/>
          <a:lstStyle/>
          <a:p>
            <a:fld id="{8064A417-E2FF-0749-8179-5683D499A589}" type="slidenum">
              <a:rPr lang="en-US" smtClean="0"/>
              <a:t>‹#›</a:t>
            </a:fld>
            <a:endParaRPr lang="en-US"/>
          </a:p>
        </p:txBody>
      </p:sp>
    </p:spTree>
    <p:extLst>
      <p:ext uri="{BB962C8B-B14F-4D97-AF65-F5344CB8AC3E}">
        <p14:creationId xmlns:p14="http://schemas.microsoft.com/office/powerpoint/2010/main" val="1936616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4DA0-15D3-88FB-9AD8-8BC3C0945E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2311A1-6E66-57B1-FBF4-0D7EA1213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49DA5F-E622-7919-D0D0-B631DC9AF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521CAE-6256-D27B-1C6C-BABFF6510318}"/>
              </a:ext>
            </a:extLst>
          </p:cNvPr>
          <p:cNvSpPr>
            <a:spLocks noGrp="1"/>
          </p:cNvSpPr>
          <p:nvPr>
            <p:ph type="dt" sz="half" idx="10"/>
          </p:nvPr>
        </p:nvSpPr>
        <p:spPr/>
        <p:txBody>
          <a:bodyPr/>
          <a:lstStyle/>
          <a:p>
            <a:fld id="{E267412B-2F32-5140-B04D-FC75F68A3CF9}" type="datetimeFigureOut">
              <a:rPr lang="en-US" smtClean="0"/>
              <a:t>4/17/24</a:t>
            </a:fld>
            <a:endParaRPr lang="en-US"/>
          </a:p>
        </p:txBody>
      </p:sp>
      <p:sp>
        <p:nvSpPr>
          <p:cNvPr id="6" name="Footer Placeholder 5">
            <a:extLst>
              <a:ext uri="{FF2B5EF4-FFF2-40B4-BE49-F238E27FC236}">
                <a16:creationId xmlns:a16="http://schemas.microsoft.com/office/drawing/2014/main" id="{E1316915-A8CC-2834-A491-92592ABFE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D705E-2B23-BE58-51D8-8A5FCB5D7EF2}"/>
              </a:ext>
            </a:extLst>
          </p:cNvPr>
          <p:cNvSpPr>
            <a:spLocks noGrp="1"/>
          </p:cNvSpPr>
          <p:nvPr>
            <p:ph type="sldNum" sz="quarter" idx="12"/>
          </p:nvPr>
        </p:nvSpPr>
        <p:spPr/>
        <p:txBody>
          <a:bodyPr/>
          <a:lstStyle/>
          <a:p>
            <a:fld id="{8064A417-E2FF-0749-8179-5683D499A589}" type="slidenum">
              <a:rPr lang="en-US" smtClean="0"/>
              <a:t>‹#›</a:t>
            </a:fld>
            <a:endParaRPr lang="en-US"/>
          </a:p>
        </p:txBody>
      </p:sp>
    </p:spTree>
    <p:extLst>
      <p:ext uri="{BB962C8B-B14F-4D97-AF65-F5344CB8AC3E}">
        <p14:creationId xmlns:p14="http://schemas.microsoft.com/office/powerpoint/2010/main" val="3157049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9191F-DDA8-8A4E-E252-911DA1C5D8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E47AD5-52AD-DEDE-72F8-B59D805AE5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79E4F-CC7E-1EF1-FC38-8B62F543AA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7412B-2F32-5140-B04D-FC75F68A3CF9}" type="datetimeFigureOut">
              <a:rPr lang="en-US" smtClean="0"/>
              <a:t>4/17/24</a:t>
            </a:fld>
            <a:endParaRPr lang="en-US"/>
          </a:p>
        </p:txBody>
      </p:sp>
      <p:sp>
        <p:nvSpPr>
          <p:cNvPr id="5" name="Footer Placeholder 4">
            <a:extLst>
              <a:ext uri="{FF2B5EF4-FFF2-40B4-BE49-F238E27FC236}">
                <a16:creationId xmlns:a16="http://schemas.microsoft.com/office/drawing/2014/main" id="{13E71CF7-4C51-1A41-D836-CBAC6F7E42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5AE2AF-0F53-5D75-0000-458677C353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64A417-E2FF-0749-8179-5683D499A589}" type="slidenum">
              <a:rPr lang="en-US" smtClean="0"/>
              <a:t>‹#›</a:t>
            </a:fld>
            <a:endParaRPr lang="en-US"/>
          </a:p>
        </p:txBody>
      </p:sp>
    </p:spTree>
    <p:extLst>
      <p:ext uri="{BB962C8B-B14F-4D97-AF65-F5344CB8AC3E}">
        <p14:creationId xmlns:p14="http://schemas.microsoft.com/office/powerpoint/2010/main" val="3015659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13" r:id="rId13"/>
    <p:sldLayoutId id="2147483712" r:id="rId14"/>
    <p:sldLayoutId id="2147483665" r:id="rId15"/>
    <p:sldLayoutId id="2147483714" r:id="rId16"/>
    <p:sldLayoutId id="2147483715" r:id="rId17"/>
  </p:sldLayoutIdLst>
  <p:txStyles>
    <p:titleStyle>
      <a:lvl1pPr algn="l" defTabSz="914400" rtl="0" eaLnBrk="1" latinLnBrk="0" hangingPunct="1">
        <a:lnSpc>
          <a:spcPct val="90000"/>
        </a:lnSpc>
        <a:spcBef>
          <a:spcPct val="0"/>
        </a:spcBef>
        <a:buNone/>
        <a:defRPr sz="4400" b="1" i="0" kern="1200">
          <a:solidFill>
            <a:schemeClr val="tx2"/>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B1EC2-05A5-53E6-9A56-DECA3C5716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9AB2CB-3C84-3D49-C8C2-FF562F84C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B5E966-9D86-2554-C22A-DAFB10627F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48863-1272-F14C-9D6C-7423A3773ABA}" type="datetimeFigureOut">
              <a:rPr lang="en-US" smtClean="0"/>
              <a:t>4/17/24</a:t>
            </a:fld>
            <a:endParaRPr lang="en-US"/>
          </a:p>
        </p:txBody>
      </p:sp>
      <p:sp>
        <p:nvSpPr>
          <p:cNvPr id="5" name="Footer Placeholder 4">
            <a:extLst>
              <a:ext uri="{FF2B5EF4-FFF2-40B4-BE49-F238E27FC236}">
                <a16:creationId xmlns:a16="http://schemas.microsoft.com/office/drawing/2014/main" id="{816E7A8B-2848-EADE-9EB1-468FE6EE03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755DDA-BBF3-ECE4-4425-4CD98FD5D0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C158E-02F8-8F41-B041-80BF6448868F}" type="slidenum">
              <a:rPr lang="en-US" smtClean="0"/>
              <a:t>‹#›</a:t>
            </a:fld>
            <a:endParaRPr lang="en-US"/>
          </a:p>
        </p:txBody>
      </p:sp>
    </p:spTree>
    <p:extLst>
      <p:ext uri="{BB962C8B-B14F-4D97-AF65-F5344CB8AC3E}">
        <p14:creationId xmlns:p14="http://schemas.microsoft.com/office/powerpoint/2010/main" val="89584710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0.jpe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D02167-625D-DDAD-B088-43CD9680FCFC}"/>
              </a:ext>
            </a:extLst>
          </p:cNvPr>
          <p:cNvSpPr>
            <a:spLocks noGrp="1"/>
          </p:cNvSpPr>
          <p:nvPr>
            <p:ph type="body" idx="1"/>
          </p:nvPr>
        </p:nvSpPr>
        <p:spPr/>
        <p:txBody>
          <a:bodyPr/>
          <a:lstStyle/>
          <a:p>
            <a:r>
              <a:rPr lang="en-US" dirty="0">
                <a:latin typeface="Poppins"/>
                <a:ea typeface="Inter"/>
                <a:cs typeface="Poppins"/>
              </a:rPr>
              <a:t>Wonderlic ML</a:t>
            </a:r>
          </a:p>
        </p:txBody>
      </p:sp>
      <p:sp>
        <p:nvSpPr>
          <p:cNvPr id="4" name="Title 3">
            <a:extLst>
              <a:ext uri="{FF2B5EF4-FFF2-40B4-BE49-F238E27FC236}">
                <a16:creationId xmlns:a16="http://schemas.microsoft.com/office/drawing/2014/main" id="{8EB919BC-2B79-9FA8-FA45-C28FF48212C3}"/>
              </a:ext>
            </a:extLst>
          </p:cNvPr>
          <p:cNvSpPr>
            <a:spLocks noGrp="1"/>
          </p:cNvSpPr>
          <p:nvPr>
            <p:ph type="title"/>
          </p:nvPr>
        </p:nvSpPr>
        <p:spPr/>
        <p:txBody>
          <a:bodyPr/>
          <a:lstStyle/>
          <a:p>
            <a:r>
              <a:rPr lang="en-US">
                <a:latin typeface="Poppins"/>
                <a:cs typeface="Poppins"/>
              </a:rPr>
              <a:t>SIOP ML Challenge 2024 Results Presentation</a:t>
            </a:r>
            <a:br>
              <a:rPr lang="en-US"/>
            </a:br>
            <a:endParaRPr lang="en-US"/>
          </a:p>
        </p:txBody>
      </p:sp>
      <p:grpSp>
        <p:nvGrpSpPr>
          <p:cNvPr id="7" name="Group 6">
            <a:extLst>
              <a:ext uri="{FF2B5EF4-FFF2-40B4-BE49-F238E27FC236}">
                <a16:creationId xmlns:a16="http://schemas.microsoft.com/office/drawing/2014/main" id="{5B4BC98C-5863-A71A-9326-C6F57A9CA0F4}"/>
              </a:ext>
            </a:extLst>
          </p:cNvPr>
          <p:cNvGrpSpPr/>
          <p:nvPr/>
        </p:nvGrpSpPr>
        <p:grpSpPr>
          <a:xfrm rot="5400000">
            <a:off x="5762641" y="4530878"/>
            <a:ext cx="666719" cy="666719"/>
            <a:chOff x="3180862" y="2828307"/>
            <a:chExt cx="697675" cy="697675"/>
          </a:xfrm>
        </p:grpSpPr>
        <p:sp>
          <p:nvSpPr>
            <p:cNvPr id="8" name="Oval 7">
              <a:extLst>
                <a:ext uri="{FF2B5EF4-FFF2-40B4-BE49-F238E27FC236}">
                  <a16:creationId xmlns:a16="http://schemas.microsoft.com/office/drawing/2014/main" id="{5BF1497D-55A0-47E8-5202-D12A62571F4C}"/>
                </a:ext>
              </a:extLst>
            </p:cNvPr>
            <p:cNvSpPr/>
            <p:nvPr/>
          </p:nvSpPr>
          <p:spPr>
            <a:xfrm>
              <a:off x="3180862" y="2828307"/>
              <a:ext cx="697675" cy="6976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0B1D77A0-8A99-B743-F9E9-573D83B33707}"/>
                </a:ext>
              </a:extLst>
            </p:cNvPr>
            <p:cNvSpPr/>
            <p:nvPr/>
          </p:nvSpPr>
          <p:spPr>
            <a:xfrm>
              <a:off x="3354475" y="3051933"/>
              <a:ext cx="350447" cy="250421"/>
            </a:xfrm>
            <a:custGeom>
              <a:avLst/>
              <a:gdLst>
                <a:gd name="connsiteX0" fmla="*/ 0 w 976394"/>
                <a:gd name="connsiteY0" fmla="*/ 275649 h 697707"/>
                <a:gd name="connsiteX1" fmla="*/ 706530 w 976394"/>
                <a:gd name="connsiteY1" fmla="*/ 275649 h 697707"/>
                <a:gd name="connsiteX2" fmla="*/ 903792 w 976394"/>
                <a:gd name="connsiteY2" fmla="*/ 275649 h 697707"/>
                <a:gd name="connsiteX3" fmla="*/ 976394 w 976394"/>
                <a:gd name="connsiteY3" fmla="*/ 348251 h 697707"/>
                <a:gd name="connsiteX4" fmla="*/ 976394 w 976394"/>
                <a:gd name="connsiteY4" fmla="*/ 348253 h 697707"/>
                <a:gd name="connsiteX5" fmla="*/ 975792 w 976394"/>
                <a:gd name="connsiteY5" fmla="*/ 348855 h 697707"/>
                <a:gd name="connsiteX6" fmla="*/ 976393 w 976394"/>
                <a:gd name="connsiteY6" fmla="*/ 349455 h 697707"/>
                <a:gd name="connsiteX7" fmla="*/ 910714 w 976394"/>
                <a:gd name="connsiteY7" fmla="*/ 415134 h 697707"/>
                <a:gd name="connsiteX8" fmla="*/ 628142 w 976394"/>
                <a:gd name="connsiteY8" fmla="*/ 697707 h 697707"/>
                <a:gd name="connsiteX9" fmla="*/ 529512 w 976394"/>
                <a:gd name="connsiteY9" fmla="*/ 599077 h 697707"/>
                <a:gd name="connsiteX10" fmla="*/ 713454 w 976394"/>
                <a:gd name="connsiteY10" fmla="*/ 415134 h 697707"/>
                <a:gd name="connsiteX11" fmla="*/ 0 w 976394"/>
                <a:gd name="connsiteY11" fmla="*/ 415134 h 697707"/>
                <a:gd name="connsiteX12" fmla="*/ 628145 w 976394"/>
                <a:gd name="connsiteY12" fmla="*/ 0 h 697707"/>
                <a:gd name="connsiteX13" fmla="*/ 903793 w 976394"/>
                <a:gd name="connsiteY13" fmla="*/ 275648 h 697707"/>
                <a:gd name="connsiteX14" fmla="*/ 706531 w 976394"/>
                <a:gd name="connsiteY14" fmla="*/ 275648 h 697707"/>
                <a:gd name="connsiteX15" fmla="*/ 529514 w 976394"/>
                <a:gd name="connsiteY15" fmla="*/ 98631 h 697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6394" h="697707">
                  <a:moveTo>
                    <a:pt x="0" y="275649"/>
                  </a:moveTo>
                  <a:lnTo>
                    <a:pt x="706530" y="275649"/>
                  </a:lnTo>
                  <a:lnTo>
                    <a:pt x="903792" y="275649"/>
                  </a:lnTo>
                  <a:lnTo>
                    <a:pt x="976394" y="348251"/>
                  </a:lnTo>
                  <a:lnTo>
                    <a:pt x="976394" y="348253"/>
                  </a:lnTo>
                  <a:lnTo>
                    <a:pt x="975792" y="348855"/>
                  </a:lnTo>
                  <a:lnTo>
                    <a:pt x="976393" y="349455"/>
                  </a:lnTo>
                  <a:lnTo>
                    <a:pt x="910714" y="415134"/>
                  </a:lnTo>
                  <a:lnTo>
                    <a:pt x="628142" y="697707"/>
                  </a:lnTo>
                  <a:lnTo>
                    <a:pt x="529512" y="599077"/>
                  </a:lnTo>
                  <a:lnTo>
                    <a:pt x="713454" y="415134"/>
                  </a:lnTo>
                  <a:lnTo>
                    <a:pt x="0" y="415134"/>
                  </a:lnTo>
                  <a:close/>
                  <a:moveTo>
                    <a:pt x="628145" y="0"/>
                  </a:moveTo>
                  <a:lnTo>
                    <a:pt x="903793" y="275648"/>
                  </a:lnTo>
                  <a:lnTo>
                    <a:pt x="706531" y="275648"/>
                  </a:lnTo>
                  <a:lnTo>
                    <a:pt x="529514" y="986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0F1E20E2-2527-CE30-E7A4-CC3C0D245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38554" y="805897"/>
            <a:ext cx="3114892" cy="477617"/>
          </a:xfrm>
          <a:prstGeom prst="rect">
            <a:avLst/>
          </a:prstGeom>
        </p:spPr>
      </p:pic>
    </p:spTree>
    <p:extLst>
      <p:ext uri="{BB962C8B-B14F-4D97-AF65-F5344CB8AC3E}">
        <p14:creationId xmlns:p14="http://schemas.microsoft.com/office/powerpoint/2010/main" val="3365162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C089-A428-6AF8-D53A-98EC6938563C}"/>
              </a:ext>
            </a:extLst>
          </p:cNvPr>
          <p:cNvSpPr>
            <a:spLocks noGrp="1"/>
          </p:cNvSpPr>
          <p:nvPr>
            <p:ph type="title"/>
          </p:nvPr>
        </p:nvSpPr>
        <p:spPr/>
        <p:txBody>
          <a:bodyPr/>
          <a:lstStyle/>
          <a:p>
            <a:r>
              <a:rPr lang="en-US" dirty="0">
                <a:latin typeface="Poppins"/>
                <a:cs typeface="Poppins"/>
              </a:rPr>
              <a:t>Prompt Tuning -  Data formats</a:t>
            </a:r>
            <a:endParaRPr lang="en-US" dirty="0"/>
          </a:p>
        </p:txBody>
      </p:sp>
      <p:sp>
        <p:nvSpPr>
          <p:cNvPr id="8" name="Text Placeholder 2">
            <a:extLst>
              <a:ext uri="{FF2B5EF4-FFF2-40B4-BE49-F238E27FC236}">
                <a16:creationId xmlns:a16="http://schemas.microsoft.com/office/drawing/2014/main" id="{7AA1E326-215F-B20C-3C75-0F22CAF77A5E}"/>
              </a:ext>
            </a:extLst>
          </p:cNvPr>
          <p:cNvSpPr txBox="1">
            <a:spLocks/>
          </p:cNvSpPr>
          <p:nvPr/>
        </p:nvSpPr>
        <p:spPr>
          <a:xfrm>
            <a:off x="6096257" y="2298590"/>
            <a:ext cx="5748589" cy="4242222"/>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571500">
              <a:buClr>
                <a:srgbClr val="FDCB1F"/>
              </a:buClr>
              <a:buFont typeface="Inter Semi Bold" panose="020B0502030000000004" pitchFamily="34" charset="0"/>
              <a:buChar char="✓"/>
            </a:pPr>
            <a:endParaRPr lang="en-US" dirty="0" err="1">
              <a:solidFill>
                <a:srgbClr val="444959"/>
              </a:solidFill>
              <a:latin typeface="Arial"/>
              <a:cs typeface="Arial"/>
            </a:endParaRPr>
          </a:p>
          <a:p>
            <a:pPr marL="0" indent="0">
              <a:buNone/>
            </a:pPr>
            <a:endParaRPr lang="en-US" dirty="0">
              <a:solidFill>
                <a:srgbClr val="444959"/>
              </a:solidFill>
              <a:cs typeface="Inter"/>
            </a:endParaRPr>
          </a:p>
        </p:txBody>
      </p:sp>
      <p:sp>
        <p:nvSpPr>
          <p:cNvPr id="12" name="Text Placeholder 3">
            <a:extLst>
              <a:ext uri="{FF2B5EF4-FFF2-40B4-BE49-F238E27FC236}">
                <a16:creationId xmlns:a16="http://schemas.microsoft.com/office/drawing/2014/main" id="{28BC3CC6-7C69-FA2B-0320-D20B5CDF7253}"/>
              </a:ext>
            </a:extLst>
          </p:cNvPr>
          <p:cNvSpPr txBox="1">
            <a:spLocks/>
          </p:cNvSpPr>
          <p:nvPr/>
        </p:nvSpPr>
        <p:spPr>
          <a:xfrm>
            <a:off x="347155" y="1811928"/>
            <a:ext cx="10182627"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Poppins"/>
                <a:ea typeface="Inter"/>
                <a:cs typeface="Poppins"/>
              </a:rPr>
              <a:t>Input data format</a:t>
            </a:r>
            <a:endParaRPr lang="en-US" dirty="0"/>
          </a:p>
        </p:txBody>
      </p:sp>
      <p:sp>
        <p:nvSpPr>
          <p:cNvPr id="13" name="Text Placeholder 2">
            <a:extLst>
              <a:ext uri="{FF2B5EF4-FFF2-40B4-BE49-F238E27FC236}">
                <a16:creationId xmlns:a16="http://schemas.microsoft.com/office/drawing/2014/main" id="{1504CE01-6F11-7473-75FE-B56E3C149172}"/>
              </a:ext>
            </a:extLst>
          </p:cNvPr>
          <p:cNvSpPr txBox="1">
            <a:spLocks/>
          </p:cNvSpPr>
          <p:nvPr/>
        </p:nvSpPr>
        <p:spPr>
          <a:xfrm>
            <a:off x="192317" y="2326915"/>
            <a:ext cx="11784690" cy="4242222"/>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Inter Regular Light"/>
              <a:buChar char="✓"/>
            </a:pPr>
            <a:r>
              <a:rPr lang="en-US" b="1" dirty="0">
                <a:latin typeface="Inter" panose="02000503000000020004" pitchFamily="2" charset="0"/>
                <a:ea typeface="Inter" panose="02000503000000020004" pitchFamily="2" charset="0"/>
                <a:cs typeface="Arial"/>
              </a:rPr>
              <a:t>Entailment - Hypothesis</a:t>
            </a:r>
            <a:endParaRPr lang="en-US" b="1" dirty="0">
              <a:solidFill>
                <a:srgbClr val="2A2F3C"/>
              </a:solidFill>
              <a:latin typeface="Inter" panose="02000503000000020004" pitchFamily="2" charset="0"/>
              <a:ea typeface="Inter" panose="02000503000000020004" pitchFamily="2" charset="0"/>
              <a:cs typeface="Arial"/>
            </a:endParaRPr>
          </a:p>
          <a:p>
            <a:pPr marL="571500">
              <a:buClr>
                <a:srgbClr val="FDCB1F"/>
              </a:buClr>
              <a:buFont typeface="Inter Regular Light"/>
              <a:buChar char="✓"/>
            </a:pPr>
            <a:r>
              <a:rPr lang="en-US" b="1" dirty="0">
                <a:latin typeface="Inter" panose="02000503000000020004" pitchFamily="2" charset="0"/>
                <a:ea typeface="Inter" panose="02000503000000020004" pitchFamily="2" charset="0"/>
                <a:cs typeface="Arial"/>
              </a:rPr>
              <a:t>Empathy</a:t>
            </a:r>
            <a:br>
              <a:rPr lang="en-US" dirty="0">
                <a:latin typeface="Inter" panose="02000503000000020004" pitchFamily="2" charset="0"/>
                <a:ea typeface="Inter" panose="02000503000000020004" pitchFamily="2" charset="0"/>
                <a:cs typeface="Arial"/>
              </a:rPr>
            </a:br>
            <a:r>
              <a:rPr lang="en-US" dirty="0">
                <a:latin typeface="Inter" panose="02000503000000020004" pitchFamily="2" charset="0"/>
                <a:ea typeface="Inter" panose="02000503000000020004" pitchFamily="2" charset="0"/>
                <a:cs typeface="Arial"/>
              </a:rPr>
              <a:t>”The premise demonstrates an empathetic response to a difficult workplace situation.”</a:t>
            </a:r>
            <a:endParaRPr lang="en-US" dirty="0">
              <a:solidFill>
                <a:srgbClr val="2A2F3C"/>
              </a:solidFill>
              <a:latin typeface="Inter" panose="02000503000000020004" pitchFamily="2" charset="0"/>
              <a:ea typeface="Inter" panose="02000503000000020004" pitchFamily="2" charset="0"/>
              <a:cs typeface="Arial"/>
            </a:endParaRPr>
          </a:p>
          <a:p>
            <a:pPr marL="571500">
              <a:buClr>
                <a:srgbClr val="FDCB1F"/>
              </a:buClr>
              <a:buFont typeface="Inter Regular Light"/>
              <a:buChar char="✓"/>
            </a:pPr>
            <a:r>
              <a:rPr lang="en-US" b="1" dirty="0">
                <a:latin typeface="Inter" panose="02000503000000020004" pitchFamily="2" charset="0"/>
                <a:ea typeface="Inter" panose="02000503000000020004" pitchFamily="2" charset="0"/>
                <a:cs typeface="Arial"/>
              </a:rPr>
              <a:t>Fairness</a:t>
            </a:r>
            <a:br>
              <a:rPr lang="en-US" b="1" dirty="0">
                <a:solidFill>
                  <a:srgbClr val="2A2F3C"/>
                </a:solidFill>
                <a:latin typeface="Inter" panose="02000503000000020004" pitchFamily="2" charset="0"/>
                <a:ea typeface="Inter" panose="02000503000000020004" pitchFamily="2" charset="0"/>
                <a:cs typeface="Arial"/>
              </a:rPr>
            </a:br>
            <a:r>
              <a:rPr lang="en-US" b="1" dirty="0">
                <a:solidFill>
                  <a:srgbClr val="2A2F3C"/>
                </a:solidFill>
                <a:latin typeface="Inter" panose="02000503000000020004" pitchFamily="2" charset="0"/>
                <a:ea typeface="Inter" panose="02000503000000020004" pitchFamily="2" charset="0"/>
                <a:cs typeface="Arial"/>
              </a:rPr>
              <a:t>“</a:t>
            </a:r>
            <a:r>
              <a:rPr lang="en-US" dirty="0">
                <a:latin typeface="Inter" panose="02000503000000020004" pitchFamily="2" charset="0"/>
                <a:ea typeface="Inter" panose="02000503000000020004" pitchFamily="2" charset="0"/>
                <a:cs typeface="Arial"/>
              </a:rPr>
              <a:t>The first option was voted by the majority of respondents as the fairer organizational policy.”</a:t>
            </a:r>
          </a:p>
          <a:p>
            <a:pPr>
              <a:buClr>
                <a:srgbClr val="FDCB1F"/>
              </a:buClr>
              <a:buFont typeface="Inter Regular Light"/>
              <a:buChar char="✓"/>
            </a:pPr>
            <a:r>
              <a:rPr lang="en-US" b="1" dirty="0">
                <a:latin typeface="Inter" panose="02000503000000020004" pitchFamily="2" charset="0"/>
                <a:ea typeface="Inter" panose="02000503000000020004" pitchFamily="2" charset="0"/>
                <a:cs typeface="Arial"/>
              </a:rPr>
              <a:t>Question Answering - Question</a:t>
            </a:r>
            <a:endParaRPr lang="en-US" b="1" dirty="0">
              <a:solidFill>
                <a:srgbClr val="2A2F3C"/>
              </a:solidFill>
              <a:latin typeface="Inter" panose="02000503000000020004" pitchFamily="2" charset="0"/>
              <a:ea typeface="Inter" panose="02000503000000020004" pitchFamily="2" charset="0"/>
              <a:cs typeface="Arial"/>
            </a:endParaRPr>
          </a:p>
          <a:p>
            <a:pPr marL="571500">
              <a:buClr>
                <a:srgbClr val="FDCB1F"/>
              </a:buClr>
              <a:buFont typeface="Inter Regular Light"/>
              <a:buChar char="✓"/>
            </a:pPr>
            <a:r>
              <a:rPr lang="en-US" b="1" dirty="0">
                <a:latin typeface="Inter" panose="02000503000000020004" pitchFamily="2" charset="0"/>
                <a:ea typeface="Inter" panose="02000503000000020004" pitchFamily="2" charset="0"/>
                <a:cs typeface="Arial"/>
              </a:rPr>
              <a:t>Empathy</a:t>
            </a:r>
            <a:br>
              <a:rPr lang="en-US" b="1" dirty="0">
                <a:latin typeface="Inter" panose="02000503000000020004" pitchFamily="2" charset="0"/>
                <a:ea typeface="Inter" panose="02000503000000020004" pitchFamily="2" charset="0"/>
                <a:cs typeface="Arial"/>
              </a:rPr>
            </a:br>
            <a:r>
              <a:rPr lang="en-US" b="1" dirty="0">
                <a:latin typeface="Inter" panose="02000503000000020004" pitchFamily="2" charset="0"/>
                <a:ea typeface="Inter" panose="02000503000000020004" pitchFamily="2" charset="0"/>
                <a:cs typeface="Arial"/>
              </a:rPr>
              <a:t>“</a:t>
            </a:r>
            <a:r>
              <a:rPr lang="en-US" dirty="0">
                <a:latin typeface="Inter" panose="02000503000000020004" pitchFamily="2" charset="0"/>
                <a:ea typeface="Inter" panose="02000503000000020004" pitchFamily="2" charset="0"/>
                <a:cs typeface="Arial"/>
              </a:rPr>
              <a:t>Does the passage demonstrate an empathetic response to a difficult workplace situation?”</a:t>
            </a:r>
          </a:p>
          <a:p>
            <a:pPr marL="571500">
              <a:buClr>
                <a:srgbClr val="FDCB1F"/>
              </a:buClr>
              <a:buFont typeface="Inter Regular Light"/>
              <a:buChar char="✓"/>
            </a:pPr>
            <a:r>
              <a:rPr lang="en-US" b="1" dirty="0">
                <a:latin typeface="Inter" panose="02000503000000020004" pitchFamily="2" charset="0"/>
                <a:ea typeface="Inter" panose="02000503000000020004" pitchFamily="2" charset="0"/>
                <a:cs typeface="Arial"/>
              </a:rPr>
              <a:t>Fairness</a:t>
            </a:r>
            <a:br>
              <a:rPr lang="en-US" b="1" dirty="0">
                <a:latin typeface="Inter" panose="02000503000000020004" pitchFamily="2" charset="0"/>
                <a:ea typeface="Inter" panose="02000503000000020004" pitchFamily="2" charset="0"/>
                <a:cs typeface="Arial"/>
              </a:rPr>
            </a:br>
            <a:r>
              <a:rPr lang="en-US" b="1" dirty="0">
                <a:latin typeface="Inter" panose="02000503000000020004" pitchFamily="2" charset="0"/>
                <a:ea typeface="Inter" panose="02000503000000020004" pitchFamily="2" charset="0"/>
                <a:cs typeface="Arial"/>
              </a:rPr>
              <a:t>“</a:t>
            </a:r>
            <a:r>
              <a:rPr lang="en-US" dirty="0">
                <a:latin typeface="Inter" panose="02000503000000020004" pitchFamily="2" charset="0"/>
                <a:ea typeface="Inter" panose="02000503000000020004" pitchFamily="2" charset="0"/>
                <a:cs typeface="Arial"/>
              </a:rPr>
              <a:t>Was the first option voted by the majority of respondents as the fairer organizational policy?”</a:t>
            </a:r>
          </a:p>
          <a:p>
            <a:pPr marL="571500">
              <a:buClr>
                <a:srgbClr val="FDCB1F"/>
              </a:buClr>
              <a:buFont typeface="Inter Regular Light"/>
              <a:buChar char="✓"/>
            </a:pPr>
            <a:r>
              <a:rPr lang="en-US" b="1" dirty="0">
                <a:solidFill>
                  <a:srgbClr val="2A2F3C"/>
                </a:solidFill>
                <a:latin typeface="Inter" panose="02000503000000020004" pitchFamily="2" charset="0"/>
                <a:ea typeface="Inter" panose="02000503000000020004" pitchFamily="2" charset="0"/>
                <a:cs typeface="Arial"/>
              </a:rPr>
              <a:t>Clarity</a:t>
            </a:r>
            <a:br>
              <a:rPr lang="en-US" b="1" dirty="0">
                <a:solidFill>
                  <a:srgbClr val="2A2F3C"/>
                </a:solidFill>
                <a:latin typeface="Inter" panose="02000503000000020004" pitchFamily="2" charset="0"/>
                <a:ea typeface="Inter" panose="02000503000000020004" pitchFamily="2" charset="0"/>
                <a:cs typeface="Arial"/>
              </a:rPr>
            </a:br>
            <a:r>
              <a:rPr lang="en-US" dirty="0">
                <a:solidFill>
                  <a:srgbClr val="2A2F3C"/>
                </a:solidFill>
                <a:latin typeface="Inter" panose="02000503000000020004" pitchFamily="2" charset="0"/>
                <a:ea typeface="Inter" panose="02000503000000020004" pitchFamily="2" charset="0"/>
                <a:cs typeface="Arial"/>
              </a:rPr>
              <a:t>“What is the average clarity rating on a scale of 1-7 of the personality item?”</a:t>
            </a:r>
            <a:endParaRPr lang="en-US" dirty="0">
              <a:latin typeface="Inter" panose="02000503000000020004" pitchFamily="2" charset="0"/>
              <a:ea typeface="Inter" panose="02000503000000020004" pitchFamily="2" charset="0"/>
              <a:cs typeface="Arial"/>
            </a:endParaRPr>
          </a:p>
          <a:p>
            <a:pPr marL="571500">
              <a:buClr>
                <a:srgbClr val="FDCB1F"/>
              </a:buClr>
              <a:buFont typeface="Inter Regular Light"/>
              <a:buChar char="✓"/>
            </a:pPr>
            <a:r>
              <a:rPr lang="en-US" b="1" dirty="0">
                <a:solidFill>
                  <a:srgbClr val="444959"/>
                </a:solidFill>
                <a:latin typeface="Inter" panose="02000503000000020004" pitchFamily="2" charset="0"/>
                <a:ea typeface="Inter" panose="02000503000000020004" pitchFamily="2" charset="0"/>
                <a:cs typeface="Arial"/>
              </a:rPr>
              <a:t>Interview</a:t>
            </a:r>
            <a:br>
              <a:rPr lang="en-US" b="1" dirty="0">
                <a:solidFill>
                  <a:srgbClr val="444959"/>
                </a:solidFill>
                <a:latin typeface="Inter" panose="02000503000000020004" pitchFamily="2" charset="0"/>
                <a:ea typeface="Inter" panose="02000503000000020004" pitchFamily="2" charset="0"/>
                <a:cs typeface="Arial"/>
              </a:rPr>
            </a:br>
            <a:r>
              <a:rPr lang="en-US" b="1" dirty="0">
                <a:solidFill>
                  <a:srgbClr val="444959"/>
                </a:solidFill>
                <a:latin typeface="Inter" panose="02000503000000020004" pitchFamily="2" charset="0"/>
                <a:ea typeface="Inter" panose="02000503000000020004" pitchFamily="2" charset="0"/>
                <a:cs typeface="Arial"/>
              </a:rPr>
              <a:t>“</a:t>
            </a:r>
            <a:r>
              <a:rPr lang="en-US" dirty="0">
                <a:solidFill>
                  <a:srgbClr val="444959"/>
                </a:solidFill>
                <a:latin typeface="Inter" panose="02000503000000020004" pitchFamily="2" charset="0"/>
                <a:ea typeface="Inter" panose="02000503000000020004" pitchFamily="2" charset="0"/>
                <a:cs typeface="Arial"/>
              </a:rPr>
              <a:t>Job candidates responded to four common interview questions. You will be given the text of three question and response pairs as reference. Your task is to generate a likely text response for the last question based on the previous responses.”</a:t>
            </a:r>
          </a:p>
          <a:p>
            <a:pPr>
              <a:buFont typeface="Inter Regular Light"/>
              <a:buChar char="✓"/>
            </a:pPr>
            <a:endParaRPr lang="en-US" dirty="0">
              <a:solidFill>
                <a:srgbClr val="444959"/>
              </a:solidFill>
              <a:latin typeface="Inter" panose="02000503000000020004" pitchFamily="2" charset="0"/>
              <a:ea typeface="Inter" panose="02000503000000020004" pitchFamily="2" charset="0"/>
              <a:cs typeface="Inter"/>
            </a:endParaRPr>
          </a:p>
        </p:txBody>
      </p:sp>
    </p:spTree>
    <p:extLst>
      <p:ext uri="{BB962C8B-B14F-4D97-AF65-F5344CB8AC3E}">
        <p14:creationId xmlns:p14="http://schemas.microsoft.com/office/powerpoint/2010/main" val="98163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A229-3DE1-1531-C2E6-6987D3E0DAFA}"/>
              </a:ext>
            </a:extLst>
          </p:cNvPr>
          <p:cNvSpPr>
            <a:spLocks noGrp="1"/>
          </p:cNvSpPr>
          <p:nvPr>
            <p:ph type="title"/>
          </p:nvPr>
        </p:nvSpPr>
        <p:spPr/>
        <p:txBody>
          <a:bodyPr>
            <a:normAutofit fontScale="90000"/>
          </a:bodyPr>
          <a:lstStyle/>
          <a:p>
            <a:r>
              <a:rPr lang="en-US" dirty="0" err="1">
                <a:latin typeface="Poppins"/>
                <a:cs typeface="Poppins"/>
              </a:rPr>
              <a:t>SetFit</a:t>
            </a:r>
            <a:r>
              <a:rPr lang="en-US" dirty="0">
                <a:latin typeface="Poppins"/>
                <a:cs typeface="Poppins"/>
              </a:rPr>
              <a:t>: Efficient Fine-Tuning of Sentence Transformers</a:t>
            </a:r>
            <a:endParaRPr lang="en-US" dirty="0"/>
          </a:p>
        </p:txBody>
      </p:sp>
      <p:sp>
        <p:nvSpPr>
          <p:cNvPr id="3" name="Text Placeholder 2">
            <a:extLst>
              <a:ext uri="{FF2B5EF4-FFF2-40B4-BE49-F238E27FC236}">
                <a16:creationId xmlns:a16="http://schemas.microsoft.com/office/drawing/2014/main" id="{E0F0CE9D-093A-E2F5-4FB7-C59645FF22C4}"/>
              </a:ext>
            </a:extLst>
          </p:cNvPr>
          <p:cNvSpPr>
            <a:spLocks noGrp="1"/>
          </p:cNvSpPr>
          <p:nvPr>
            <p:ph type="body" sz="half" idx="14"/>
          </p:nvPr>
        </p:nvSpPr>
        <p:spPr>
          <a:xfrm>
            <a:off x="253093" y="2453294"/>
            <a:ext cx="5542589" cy="2820835"/>
          </a:xfrm>
        </p:spPr>
        <p:txBody>
          <a:bodyPr>
            <a:normAutofit/>
          </a:bodyPr>
          <a:lstStyle/>
          <a:p>
            <a:pPr>
              <a:buFont typeface="Inter Regular Light"/>
              <a:buChar char="✓"/>
            </a:pPr>
            <a:r>
              <a:rPr lang="en-US" dirty="0">
                <a:latin typeface="Inter" panose="02000503000000020004" pitchFamily="2" charset="0"/>
                <a:ea typeface="Inter" panose="02000503000000020004" pitchFamily="2" charset="0"/>
              </a:rPr>
              <a:t>Fine-Tuning of </a:t>
            </a:r>
            <a:r>
              <a:rPr lang="en-US" b="1" dirty="0">
                <a:latin typeface="Inter" panose="02000503000000020004" pitchFamily="2" charset="0"/>
                <a:ea typeface="Inter" panose="02000503000000020004" pitchFamily="2" charset="0"/>
              </a:rPr>
              <a:t>Sentence Transformer </a:t>
            </a:r>
            <a:r>
              <a:rPr lang="en-US" dirty="0">
                <a:latin typeface="Inter" panose="02000503000000020004" pitchFamily="2" charset="0"/>
                <a:ea typeface="Inter" panose="02000503000000020004" pitchFamily="2" charset="0"/>
              </a:rPr>
              <a:t>model </a:t>
            </a:r>
          </a:p>
          <a:p>
            <a:pPr>
              <a:buFont typeface="Inter Regular Light"/>
              <a:buChar char="✓"/>
            </a:pPr>
            <a:r>
              <a:rPr lang="en-US" b="1" dirty="0">
                <a:latin typeface="Inter" panose="02000503000000020004" pitchFamily="2" charset="0"/>
                <a:ea typeface="Inter" panose="02000503000000020004" pitchFamily="2" charset="0"/>
              </a:rPr>
              <a:t>Few-shot learning</a:t>
            </a:r>
          </a:p>
          <a:p>
            <a:pPr marL="571500">
              <a:buClr>
                <a:srgbClr val="FDCB1F"/>
              </a:buClr>
              <a:buFont typeface="Inter Regular Light"/>
              <a:buChar char="✓"/>
            </a:pPr>
            <a:r>
              <a:rPr lang="en-US" dirty="0">
                <a:latin typeface="Inter" panose="02000503000000020004" pitchFamily="2" charset="0"/>
                <a:ea typeface="Inter" panose="02000503000000020004" pitchFamily="2" charset="0"/>
              </a:rPr>
              <a:t>Small amount of data</a:t>
            </a:r>
          </a:p>
          <a:p>
            <a:pPr marL="571500">
              <a:buClr>
                <a:srgbClr val="FDCB1F"/>
              </a:buClr>
              <a:buFont typeface="Inter Regular Light"/>
              <a:buChar char="✓"/>
            </a:pPr>
            <a:r>
              <a:rPr lang="en-US" dirty="0">
                <a:latin typeface="Inter" panose="02000503000000020004" pitchFamily="2" charset="0"/>
                <a:ea typeface="Inter" panose="02000503000000020004" pitchFamily="2" charset="0"/>
              </a:rPr>
              <a:t>Leveraging prior knowledge</a:t>
            </a:r>
          </a:p>
          <a:p>
            <a:pPr>
              <a:buFont typeface="Inter Regular Light"/>
              <a:buChar char="✓"/>
            </a:pPr>
            <a:r>
              <a:rPr lang="en-US" b="1" dirty="0">
                <a:latin typeface="Inter" panose="02000503000000020004" pitchFamily="2" charset="0"/>
                <a:ea typeface="Inter" panose="02000503000000020004" pitchFamily="2" charset="0"/>
              </a:rPr>
              <a:t>Contrastive Learning</a:t>
            </a:r>
            <a:endParaRPr lang="en-US" dirty="0">
              <a:latin typeface="Inter" panose="02000503000000020004" pitchFamily="2" charset="0"/>
              <a:ea typeface="Inter" panose="02000503000000020004" pitchFamily="2" charset="0"/>
            </a:endParaRPr>
          </a:p>
          <a:p>
            <a:pPr marL="571500">
              <a:buClr>
                <a:srgbClr val="FDCB1F"/>
              </a:buClr>
              <a:buFont typeface="Inter Regular Light"/>
              <a:buChar char="✓"/>
            </a:pPr>
            <a:r>
              <a:rPr lang="en-US" dirty="0">
                <a:latin typeface="Inter" panose="02000503000000020004" pitchFamily="2" charset="0"/>
                <a:ea typeface="Inter" panose="02000503000000020004" pitchFamily="2" charset="0"/>
              </a:rPr>
              <a:t>Learn differences between similar/dissimilar pairs</a:t>
            </a:r>
          </a:p>
          <a:p>
            <a:pPr marL="571500">
              <a:buClr>
                <a:srgbClr val="FDCB1F"/>
              </a:buClr>
              <a:buFont typeface="Inter Regular Light"/>
              <a:buChar char="✓"/>
            </a:pPr>
            <a:r>
              <a:rPr lang="en-US" dirty="0">
                <a:latin typeface="Inter" panose="02000503000000020004" pitchFamily="2" charset="0"/>
                <a:ea typeface="Inter" panose="02000503000000020004" pitchFamily="2" charset="0"/>
              </a:rPr>
              <a:t>Create pairs of similar or dissimilar items</a:t>
            </a:r>
            <a:endParaRPr lang="en-US" sz="1400" dirty="0">
              <a:latin typeface="Inter" panose="02000503000000020004" pitchFamily="2" charset="0"/>
              <a:ea typeface="Inter" panose="02000503000000020004" pitchFamily="2" charset="0"/>
              <a:cs typeface="Arial"/>
            </a:endParaRPr>
          </a:p>
          <a:p>
            <a:pPr marL="742950" lvl="2" indent="-285750">
              <a:buClr>
                <a:srgbClr val="FDCB1F"/>
              </a:buClr>
              <a:buFont typeface="Inter Regular Light"/>
              <a:buChar char="✓"/>
            </a:pPr>
            <a:endParaRPr lang="en-US" sz="1400" dirty="0">
              <a:latin typeface="Inter" panose="02000503000000020004" pitchFamily="2" charset="0"/>
              <a:ea typeface="Inter" panose="02000503000000020004" pitchFamily="2" charset="0"/>
              <a:cs typeface="Arial"/>
            </a:endParaRPr>
          </a:p>
          <a:p>
            <a:pPr marL="571500">
              <a:buClr>
                <a:srgbClr val="FDCB1F"/>
              </a:buClr>
              <a:buFont typeface="Inter Regular Light"/>
              <a:buChar char="✓"/>
            </a:pPr>
            <a:endParaRPr lang="en-US" dirty="0">
              <a:latin typeface="Inter" panose="02000503000000020004" pitchFamily="2" charset="0"/>
              <a:ea typeface="Inter" panose="02000503000000020004" pitchFamily="2" charset="0"/>
            </a:endParaRPr>
          </a:p>
          <a:p>
            <a:pPr>
              <a:buFont typeface="Inter Regular Light"/>
              <a:buChar char="✓"/>
            </a:pPr>
            <a:endParaRPr lang="en-US" dirty="0">
              <a:latin typeface="Inter" panose="02000503000000020004" pitchFamily="2" charset="0"/>
              <a:ea typeface="Inter" panose="02000503000000020004" pitchFamily="2" charset="0"/>
            </a:endParaRPr>
          </a:p>
        </p:txBody>
      </p:sp>
      <p:sp>
        <p:nvSpPr>
          <p:cNvPr id="4" name="Text Placeholder 3">
            <a:extLst>
              <a:ext uri="{FF2B5EF4-FFF2-40B4-BE49-F238E27FC236}">
                <a16:creationId xmlns:a16="http://schemas.microsoft.com/office/drawing/2014/main" id="{9EFA2A67-C6A8-F4A0-C716-6C5672EA74BC}"/>
              </a:ext>
            </a:extLst>
          </p:cNvPr>
          <p:cNvSpPr>
            <a:spLocks noGrp="1"/>
          </p:cNvSpPr>
          <p:nvPr>
            <p:ph type="body" idx="1"/>
          </p:nvPr>
        </p:nvSpPr>
        <p:spPr>
          <a:xfrm>
            <a:off x="253093" y="1909482"/>
            <a:ext cx="5100889" cy="486662"/>
          </a:xfrm>
        </p:spPr>
        <p:txBody>
          <a:bodyPr/>
          <a:lstStyle/>
          <a:p>
            <a:r>
              <a:rPr lang="en-US" dirty="0"/>
              <a:t>What is it</a:t>
            </a:r>
          </a:p>
        </p:txBody>
      </p:sp>
      <p:sp>
        <p:nvSpPr>
          <p:cNvPr id="6" name="Text Placeholder 5">
            <a:extLst>
              <a:ext uri="{FF2B5EF4-FFF2-40B4-BE49-F238E27FC236}">
                <a16:creationId xmlns:a16="http://schemas.microsoft.com/office/drawing/2014/main" id="{49268AFF-4164-4ED0-C698-357CE4F35392}"/>
              </a:ext>
            </a:extLst>
          </p:cNvPr>
          <p:cNvSpPr>
            <a:spLocks noGrp="1"/>
          </p:cNvSpPr>
          <p:nvPr>
            <p:ph type="body" idx="16"/>
          </p:nvPr>
        </p:nvSpPr>
        <p:spPr/>
        <p:txBody>
          <a:bodyPr/>
          <a:lstStyle/>
          <a:p>
            <a:r>
              <a:rPr lang="en-US" dirty="0"/>
              <a:t>How it works</a:t>
            </a:r>
          </a:p>
        </p:txBody>
      </p:sp>
      <p:pic>
        <p:nvPicPr>
          <p:cNvPr id="8" name="Picture 7" descr="A diagram of a process&#10;&#10;Description automatically generated">
            <a:extLst>
              <a:ext uri="{FF2B5EF4-FFF2-40B4-BE49-F238E27FC236}">
                <a16:creationId xmlns:a16="http://schemas.microsoft.com/office/drawing/2014/main" id="{C6B5B5BD-E006-8EE0-672D-B9D8896920C3}"/>
              </a:ext>
            </a:extLst>
          </p:cNvPr>
          <p:cNvPicPr>
            <a:picLocks noChangeAspect="1"/>
          </p:cNvPicPr>
          <p:nvPr/>
        </p:nvPicPr>
        <p:blipFill>
          <a:blip r:embed="rId3"/>
          <a:stretch>
            <a:fillRect/>
          </a:stretch>
        </p:blipFill>
        <p:spPr>
          <a:xfrm>
            <a:off x="6224880" y="2819115"/>
            <a:ext cx="5443764" cy="1393665"/>
          </a:xfrm>
          <a:prstGeom prst="rect">
            <a:avLst/>
          </a:prstGeom>
        </p:spPr>
      </p:pic>
      <p:sp>
        <p:nvSpPr>
          <p:cNvPr id="10" name="Text Placeholder 3">
            <a:extLst>
              <a:ext uri="{FF2B5EF4-FFF2-40B4-BE49-F238E27FC236}">
                <a16:creationId xmlns:a16="http://schemas.microsoft.com/office/drawing/2014/main" id="{1234DEAF-B636-3A72-AF68-E96D0401F33A}"/>
              </a:ext>
            </a:extLst>
          </p:cNvPr>
          <p:cNvSpPr txBox="1">
            <a:spLocks/>
          </p:cNvSpPr>
          <p:nvPr/>
        </p:nvSpPr>
        <p:spPr>
          <a:xfrm>
            <a:off x="253093" y="5180437"/>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solidFill>
                  <a:srgbClr val="92D050"/>
                </a:solidFill>
                <a:latin typeface="Poppins"/>
                <a:ea typeface="Inter"/>
                <a:cs typeface="Poppins"/>
              </a:rPr>
              <a:t>Pros</a:t>
            </a:r>
            <a:endParaRPr lang="en-US" dirty="0">
              <a:solidFill>
                <a:srgbClr val="92D050"/>
              </a:solidFill>
            </a:endParaRPr>
          </a:p>
        </p:txBody>
      </p:sp>
      <p:sp>
        <p:nvSpPr>
          <p:cNvPr id="11" name="Text Placeholder 2">
            <a:extLst>
              <a:ext uri="{FF2B5EF4-FFF2-40B4-BE49-F238E27FC236}">
                <a16:creationId xmlns:a16="http://schemas.microsoft.com/office/drawing/2014/main" id="{F54CCD63-FC54-F3D4-AA0A-B2CDB1E673AF}"/>
              </a:ext>
            </a:extLst>
          </p:cNvPr>
          <p:cNvSpPr txBox="1">
            <a:spLocks/>
          </p:cNvSpPr>
          <p:nvPr/>
        </p:nvSpPr>
        <p:spPr>
          <a:xfrm>
            <a:off x="253093" y="5675022"/>
            <a:ext cx="5433441" cy="977853"/>
          </a:xfrm>
          <a:prstGeom prst="rect">
            <a:avLst/>
          </a:prstGeom>
        </p:spPr>
        <p:txBody>
          <a:bodyPr vert="horz" lIns="91440" tIns="45720" rIns="91440" bIns="45720" rtlCol="0" anchor="t">
            <a:no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Inter Regular Light"/>
              <a:buChar char="✓"/>
            </a:pPr>
            <a:r>
              <a:rPr lang="en-US" dirty="0">
                <a:latin typeface="Inter"/>
                <a:ea typeface="Inter"/>
                <a:cs typeface="Inter"/>
              </a:rPr>
              <a:t>Only few datapoints needed</a:t>
            </a:r>
          </a:p>
          <a:p>
            <a:pPr>
              <a:buFont typeface="Inter Regular Light"/>
              <a:buChar char="✓"/>
            </a:pPr>
            <a:r>
              <a:rPr lang="en-US" dirty="0">
                <a:latin typeface="Inter"/>
                <a:ea typeface="Inter"/>
                <a:cs typeface="Inter"/>
              </a:rPr>
              <a:t>Save time and resources</a:t>
            </a:r>
          </a:p>
          <a:p>
            <a:pPr>
              <a:buFont typeface="Inter Regular Light"/>
              <a:buChar char="✓"/>
            </a:pPr>
            <a:endParaRPr lang="en-US" dirty="0">
              <a:latin typeface="Inter"/>
              <a:ea typeface="Inter"/>
              <a:cs typeface="Inter"/>
            </a:endParaRPr>
          </a:p>
        </p:txBody>
      </p:sp>
      <p:sp>
        <p:nvSpPr>
          <p:cNvPr id="12" name="Text Placeholder 3">
            <a:extLst>
              <a:ext uri="{FF2B5EF4-FFF2-40B4-BE49-F238E27FC236}">
                <a16:creationId xmlns:a16="http://schemas.microsoft.com/office/drawing/2014/main" id="{8DD1DDF6-E3F0-DA92-2F3C-9A91288E2209}"/>
              </a:ext>
            </a:extLst>
          </p:cNvPr>
          <p:cNvSpPr txBox="1">
            <a:spLocks/>
          </p:cNvSpPr>
          <p:nvPr/>
        </p:nvSpPr>
        <p:spPr>
          <a:xfrm>
            <a:off x="6096000" y="5174619"/>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solidFill>
                  <a:srgbClr val="C00000"/>
                </a:solidFill>
                <a:latin typeface="Poppins"/>
                <a:ea typeface="Inter"/>
                <a:cs typeface="Poppins"/>
              </a:rPr>
              <a:t>Cons</a:t>
            </a:r>
            <a:endParaRPr lang="en-US" dirty="0">
              <a:solidFill>
                <a:srgbClr val="C00000"/>
              </a:solidFill>
            </a:endParaRPr>
          </a:p>
        </p:txBody>
      </p:sp>
      <p:sp>
        <p:nvSpPr>
          <p:cNvPr id="13" name="Text Placeholder 2">
            <a:extLst>
              <a:ext uri="{FF2B5EF4-FFF2-40B4-BE49-F238E27FC236}">
                <a16:creationId xmlns:a16="http://schemas.microsoft.com/office/drawing/2014/main" id="{2E114C40-38F9-5C3A-F3F5-4E3984FACB17}"/>
              </a:ext>
            </a:extLst>
          </p:cNvPr>
          <p:cNvSpPr txBox="1">
            <a:spLocks/>
          </p:cNvSpPr>
          <p:nvPr/>
        </p:nvSpPr>
        <p:spPr>
          <a:xfrm>
            <a:off x="6096258" y="5671146"/>
            <a:ext cx="5433441" cy="977853"/>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Inter Regular Light"/>
              <a:buChar char="✓"/>
            </a:pPr>
            <a:r>
              <a:rPr lang="en-US" dirty="0">
                <a:latin typeface="Inter"/>
                <a:ea typeface="Inter"/>
                <a:cs typeface="Inter"/>
              </a:rPr>
              <a:t>Results are comparable but not the same as training on a big dataset</a:t>
            </a:r>
            <a:endParaRPr lang="en-US" dirty="0">
              <a:solidFill>
                <a:srgbClr val="2A2F3C"/>
              </a:solidFill>
              <a:latin typeface="Arial"/>
              <a:ea typeface="Inter"/>
              <a:cs typeface="Arial"/>
            </a:endParaRPr>
          </a:p>
        </p:txBody>
      </p:sp>
      <p:sp>
        <p:nvSpPr>
          <p:cNvPr id="7" name="TextBox 6">
            <a:extLst>
              <a:ext uri="{FF2B5EF4-FFF2-40B4-BE49-F238E27FC236}">
                <a16:creationId xmlns:a16="http://schemas.microsoft.com/office/drawing/2014/main" id="{4555ADA4-41CA-A00C-BD4C-586C75AE1508}"/>
              </a:ext>
            </a:extLst>
          </p:cNvPr>
          <p:cNvSpPr txBox="1"/>
          <p:nvPr/>
        </p:nvSpPr>
        <p:spPr>
          <a:xfrm>
            <a:off x="6224880" y="4142610"/>
            <a:ext cx="6099348" cy="215444"/>
          </a:xfrm>
          <a:prstGeom prst="rect">
            <a:avLst/>
          </a:prstGeom>
          <a:noFill/>
        </p:spPr>
        <p:txBody>
          <a:bodyPr wrap="square">
            <a:spAutoFit/>
          </a:bodyPr>
          <a:lstStyle/>
          <a:p>
            <a:pPr algn="ctr"/>
            <a:r>
              <a:rPr lang="en-US" sz="800" dirty="0">
                <a:latin typeface="Inter" panose="02000503000000020004" pitchFamily="2" charset="0"/>
                <a:ea typeface="Inter" panose="02000503000000020004" pitchFamily="2" charset="0"/>
              </a:rPr>
              <a:t>Source: </a:t>
            </a:r>
            <a:r>
              <a:rPr lang="en-US" sz="800" i="0" u="none" strike="noStrike" dirty="0">
                <a:solidFill>
                  <a:srgbClr val="000000"/>
                </a:solidFill>
                <a:effectLst/>
                <a:latin typeface="Inter" panose="02000503000000020004" pitchFamily="2" charset="0"/>
                <a:ea typeface="Inter" panose="02000503000000020004" pitchFamily="2" charset="0"/>
              </a:rPr>
              <a:t>Efficient Few-Shot Learning Without Prompts - https://</a:t>
            </a:r>
            <a:r>
              <a:rPr lang="en-US" sz="800" i="0" u="none" strike="noStrike" dirty="0" err="1">
                <a:solidFill>
                  <a:srgbClr val="000000"/>
                </a:solidFill>
                <a:effectLst/>
                <a:latin typeface="Inter" panose="02000503000000020004" pitchFamily="2" charset="0"/>
                <a:ea typeface="Inter" panose="02000503000000020004" pitchFamily="2" charset="0"/>
              </a:rPr>
              <a:t>arxiv.org</a:t>
            </a:r>
            <a:r>
              <a:rPr lang="en-US" sz="800" i="0" u="none" strike="noStrike" dirty="0">
                <a:solidFill>
                  <a:srgbClr val="000000"/>
                </a:solidFill>
                <a:effectLst/>
                <a:latin typeface="Inter" panose="02000503000000020004" pitchFamily="2" charset="0"/>
                <a:ea typeface="Inter" panose="02000503000000020004" pitchFamily="2" charset="0"/>
              </a:rPr>
              <a:t>/pdf/2209.11055.pdf</a:t>
            </a:r>
          </a:p>
        </p:txBody>
      </p:sp>
    </p:spTree>
    <p:extLst>
      <p:ext uri="{BB962C8B-B14F-4D97-AF65-F5344CB8AC3E}">
        <p14:creationId xmlns:p14="http://schemas.microsoft.com/office/powerpoint/2010/main" val="368293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A229-3DE1-1531-C2E6-6987D3E0DAFA}"/>
              </a:ext>
            </a:extLst>
          </p:cNvPr>
          <p:cNvSpPr>
            <a:spLocks noGrp="1"/>
          </p:cNvSpPr>
          <p:nvPr>
            <p:ph type="title"/>
          </p:nvPr>
        </p:nvSpPr>
        <p:spPr/>
        <p:txBody>
          <a:bodyPr>
            <a:normAutofit/>
          </a:bodyPr>
          <a:lstStyle/>
          <a:p>
            <a:r>
              <a:rPr lang="en-US" dirty="0" err="1">
                <a:latin typeface="Poppins"/>
                <a:cs typeface="Poppins"/>
              </a:rPr>
              <a:t>SetFit</a:t>
            </a:r>
            <a:r>
              <a:rPr lang="en-US" dirty="0">
                <a:latin typeface="Poppins"/>
                <a:cs typeface="Poppins"/>
              </a:rPr>
              <a:t> – ML Competition</a:t>
            </a:r>
            <a:endParaRPr lang="en-US" dirty="0"/>
          </a:p>
        </p:txBody>
      </p:sp>
      <p:sp>
        <p:nvSpPr>
          <p:cNvPr id="3" name="Text Placeholder 2">
            <a:extLst>
              <a:ext uri="{FF2B5EF4-FFF2-40B4-BE49-F238E27FC236}">
                <a16:creationId xmlns:a16="http://schemas.microsoft.com/office/drawing/2014/main" id="{E0F0CE9D-093A-E2F5-4FB7-C59645FF22C4}"/>
              </a:ext>
            </a:extLst>
          </p:cNvPr>
          <p:cNvSpPr>
            <a:spLocks noGrp="1"/>
          </p:cNvSpPr>
          <p:nvPr>
            <p:ph type="body" sz="half" idx="14"/>
          </p:nvPr>
        </p:nvSpPr>
        <p:spPr>
          <a:xfrm>
            <a:off x="334467" y="2461457"/>
            <a:ext cx="5433441" cy="4187541"/>
          </a:xfrm>
        </p:spPr>
        <p:txBody>
          <a:bodyPr>
            <a:noAutofit/>
          </a:bodyPr>
          <a:lstStyle/>
          <a:p>
            <a:pPr>
              <a:buFont typeface="Inter Regular Light"/>
              <a:buChar char="✓"/>
            </a:pPr>
            <a:r>
              <a:rPr lang="en-US" dirty="0"/>
              <a:t>Only tried on </a:t>
            </a:r>
            <a:r>
              <a:rPr lang="en-US" b="1" dirty="0"/>
              <a:t>Empathy</a:t>
            </a:r>
            <a:endParaRPr lang="en-US" dirty="0"/>
          </a:p>
          <a:p>
            <a:pPr>
              <a:buFont typeface="Inter Regular Light"/>
              <a:buChar char="✓"/>
            </a:pPr>
            <a:r>
              <a:rPr lang="en-US" b="1" dirty="0"/>
              <a:t>Created sentence pairs</a:t>
            </a:r>
          </a:p>
          <a:p>
            <a:pPr marL="571500">
              <a:buClr>
                <a:srgbClr val="FDCB1F"/>
              </a:buClr>
              <a:buFont typeface="Inter Regular Light"/>
              <a:buChar char="✓"/>
            </a:pPr>
            <a:r>
              <a:rPr lang="en-US" dirty="0"/>
              <a:t>Pairs: 420</a:t>
            </a:r>
          </a:p>
          <a:p>
            <a:pPr marL="571500">
              <a:buClr>
                <a:srgbClr val="FDCB1F"/>
              </a:buClr>
              <a:buFont typeface="Inter Regular Light"/>
              <a:buChar char="✓"/>
            </a:pPr>
            <a:r>
              <a:rPr lang="en-US" dirty="0"/>
              <a:t>Validation: 8 samples</a:t>
            </a:r>
          </a:p>
          <a:p>
            <a:pPr>
              <a:buFont typeface="Inter Regular Light"/>
              <a:buChar char="✓"/>
            </a:pPr>
            <a:r>
              <a:rPr lang="en-US" b="1" dirty="0"/>
              <a:t>Hyperparameter tuning</a:t>
            </a:r>
            <a:endParaRPr lang="en-US" dirty="0"/>
          </a:p>
          <a:p>
            <a:pPr marL="571500">
              <a:buClr>
                <a:srgbClr val="FDCB1F"/>
              </a:buClr>
              <a:buFont typeface="Inter Regular Light"/>
              <a:buChar char="✓"/>
            </a:pPr>
            <a:r>
              <a:rPr lang="en-US" dirty="0"/>
              <a:t>Number of epochs</a:t>
            </a:r>
          </a:p>
          <a:p>
            <a:pPr marL="571500">
              <a:buClr>
                <a:srgbClr val="FDCB1F"/>
              </a:buClr>
              <a:buFont typeface="Inter Regular Light"/>
              <a:buChar char="✓"/>
            </a:pPr>
            <a:r>
              <a:rPr lang="en-US" dirty="0"/>
              <a:t>Learning rate</a:t>
            </a:r>
          </a:p>
          <a:p>
            <a:pPr>
              <a:buFont typeface="Inter Regular Light"/>
              <a:buChar char="✓"/>
            </a:pPr>
            <a:r>
              <a:rPr lang="en-US" b="1" dirty="0"/>
              <a:t>Models</a:t>
            </a:r>
          </a:p>
          <a:p>
            <a:pPr marL="571500">
              <a:buClr>
                <a:srgbClr val="FDCB1F"/>
              </a:buClr>
              <a:buFont typeface="Inter Regular Light"/>
              <a:buChar char="✓"/>
            </a:pPr>
            <a:r>
              <a:rPr lang="en-US" dirty="0"/>
              <a:t>MPNET</a:t>
            </a:r>
          </a:p>
          <a:p>
            <a:pPr marL="571500">
              <a:buClr>
                <a:srgbClr val="FDCB1F"/>
              </a:buClr>
              <a:buFont typeface="Inter Regular Light"/>
              <a:buChar char="✓"/>
            </a:pPr>
            <a:r>
              <a:rPr lang="en-US" dirty="0"/>
              <a:t>BART-Large</a:t>
            </a:r>
          </a:p>
          <a:p>
            <a:pPr marL="571500">
              <a:buClr>
                <a:srgbClr val="FDCB1F"/>
              </a:buClr>
              <a:buFont typeface="Inter Regular Light"/>
              <a:buChar char="✓"/>
            </a:pPr>
            <a:endParaRPr lang="en-US" dirty="0"/>
          </a:p>
          <a:p>
            <a:pPr marL="571500">
              <a:buClr>
                <a:srgbClr val="FDCB1F"/>
              </a:buClr>
              <a:buFont typeface="Inter Regular Light"/>
              <a:buChar char="✓"/>
            </a:pPr>
            <a:endParaRPr lang="en-US" dirty="0"/>
          </a:p>
        </p:txBody>
      </p:sp>
      <p:sp>
        <p:nvSpPr>
          <p:cNvPr id="4" name="Text Placeholder 3">
            <a:extLst>
              <a:ext uri="{FF2B5EF4-FFF2-40B4-BE49-F238E27FC236}">
                <a16:creationId xmlns:a16="http://schemas.microsoft.com/office/drawing/2014/main" id="{9EFA2A67-C6A8-F4A0-C716-6C5672EA74BC}"/>
              </a:ext>
            </a:extLst>
          </p:cNvPr>
          <p:cNvSpPr>
            <a:spLocks noGrp="1"/>
          </p:cNvSpPr>
          <p:nvPr>
            <p:ph type="body" idx="1"/>
          </p:nvPr>
        </p:nvSpPr>
        <p:spPr>
          <a:xfrm>
            <a:off x="348332" y="1909777"/>
            <a:ext cx="5100889" cy="486662"/>
          </a:xfrm>
        </p:spPr>
        <p:txBody>
          <a:bodyPr/>
          <a:lstStyle/>
          <a:p>
            <a:r>
              <a:rPr lang="en-US" dirty="0"/>
              <a:t>What we tried</a:t>
            </a:r>
          </a:p>
        </p:txBody>
      </p:sp>
      <p:sp>
        <p:nvSpPr>
          <p:cNvPr id="11" name="Text Placeholder 2">
            <a:extLst>
              <a:ext uri="{FF2B5EF4-FFF2-40B4-BE49-F238E27FC236}">
                <a16:creationId xmlns:a16="http://schemas.microsoft.com/office/drawing/2014/main" id="{F54CCD63-FC54-F3D4-AA0A-B2CDB1E673AF}"/>
              </a:ext>
            </a:extLst>
          </p:cNvPr>
          <p:cNvSpPr txBox="1">
            <a:spLocks/>
          </p:cNvSpPr>
          <p:nvPr/>
        </p:nvSpPr>
        <p:spPr>
          <a:xfrm>
            <a:off x="348332" y="5671146"/>
            <a:ext cx="5433441" cy="977853"/>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dirty="0">
              <a:latin typeface="Inter"/>
              <a:ea typeface="Inter"/>
              <a:cs typeface="Inter"/>
            </a:endParaRPr>
          </a:p>
        </p:txBody>
      </p:sp>
      <p:sp>
        <p:nvSpPr>
          <p:cNvPr id="6" name="Text Placeholder 2">
            <a:extLst>
              <a:ext uri="{FF2B5EF4-FFF2-40B4-BE49-F238E27FC236}">
                <a16:creationId xmlns:a16="http://schemas.microsoft.com/office/drawing/2014/main" id="{BC90EDEB-14FE-1D35-B525-162D9676B50C}"/>
              </a:ext>
            </a:extLst>
          </p:cNvPr>
          <p:cNvSpPr txBox="1">
            <a:spLocks/>
          </p:cNvSpPr>
          <p:nvPr/>
        </p:nvSpPr>
        <p:spPr>
          <a:xfrm>
            <a:off x="6096000" y="2461457"/>
            <a:ext cx="5433441" cy="4187541"/>
          </a:xfrm>
          <a:prstGeom prst="rect">
            <a:avLst/>
          </a:prstGeom>
        </p:spPr>
        <p:txBody>
          <a:bodyPr vert="horz" lIns="91440" tIns="45720" rIns="91440" bIns="45720" rtlCol="0">
            <a:no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indent="0">
              <a:buClr>
                <a:srgbClr val="FDCB1F"/>
              </a:buClr>
              <a:buFont typeface="Inter Semi Bold" panose="020B0502030000000004" pitchFamily="34" charset="0"/>
              <a:buNone/>
            </a:pPr>
            <a:endParaRPr lang="en-US" dirty="0"/>
          </a:p>
        </p:txBody>
      </p:sp>
      <p:sp>
        <p:nvSpPr>
          <p:cNvPr id="7" name="Text Placeholder 3">
            <a:extLst>
              <a:ext uri="{FF2B5EF4-FFF2-40B4-BE49-F238E27FC236}">
                <a16:creationId xmlns:a16="http://schemas.microsoft.com/office/drawing/2014/main" id="{36BBDB30-2D4C-D4E1-A09B-DA1359F00F59}"/>
              </a:ext>
            </a:extLst>
          </p:cNvPr>
          <p:cNvSpPr txBox="1">
            <a:spLocks/>
          </p:cNvSpPr>
          <p:nvPr/>
        </p:nvSpPr>
        <p:spPr>
          <a:xfrm>
            <a:off x="6109865" y="1920276"/>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What we learned</a:t>
            </a:r>
          </a:p>
        </p:txBody>
      </p:sp>
      <p:sp>
        <p:nvSpPr>
          <p:cNvPr id="8" name="Text Placeholder 2">
            <a:extLst>
              <a:ext uri="{FF2B5EF4-FFF2-40B4-BE49-F238E27FC236}">
                <a16:creationId xmlns:a16="http://schemas.microsoft.com/office/drawing/2014/main" id="{AB66AF4E-9050-1D3E-F7E7-41781E700469}"/>
              </a:ext>
            </a:extLst>
          </p:cNvPr>
          <p:cNvSpPr txBox="1">
            <a:spLocks/>
          </p:cNvSpPr>
          <p:nvPr/>
        </p:nvSpPr>
        <p:spPr>
          <a:xfrm>
            <a:off x="6109865" y="2475794"/>
            <a:ext cx="5433441" cy="1524321"/>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System Font Regular"/>
              <a:buChar char="✅"/>
            </a:pPr>
            <a:r>
              <a:rPr lang="en-US" dirty="0">
                <a:latin typeface="Inter"/>
                <a:ea typeface="Inter"/>
                <a:cs typeface="Inter"/>
              </a:rPr>
              <a:t>Quick training and small use of resources</a:t>
            </a:r>
          </a:p>
          <a:p>
            <a:pPr>
              <a:buFont typeface="System Font Regular"/>
              <a:buChar char="✅"/>
            </a:pPr>
            <a:r>
              <a:rPr lang="en-US" dirty="0">
                <a:latin typeface="Inter"/>
                <a:ea typeface="Inter"/>
                <a:cs typeface="Inter"/>
              </a:rPr>
              <a:t>Achieved the </a:t>
            </a:r>
            <a:r>
              <a:rPr lang="en-US" b="1" dirty="0">
                <a:latin typeface="Inter"/>
                <a:ea typeface="Inter"/>
                <a:cs typeface="Inter"/>
              </a:rPr>
              <a:t>best results on the Empathy </a:t>
            </a:r>
            <a:r>
              <a:rPr lang="en-US" b="1" dirty="0">
                <a:solidFill>
                  <a:srgbClr val="172B4D"/>
                </a:solidFill>
                <a:highlight>
                  <a:srgbClr val="FFFFFF"/>
                </a:highlight>
                <a:latin typeface="Inter" panose="02000503000000020004" pitchFamily="2" charset="0"/>
                <a:ea typeface="Inter" panose="02000503000000020004" pitchFamily="2" charset="0"/>
                <a:cs typeface="Inter"/>
              </a:rPr>
              <a:t>sub-challenge</a:t>
            </a:r>
            <a:endParaRPr lang="en-US" b="1" dirty="0">
              <a:latin typeface="Inter"/>
              <a:ea typeface="Inter"/>
              <a:cs typeface="Inter"/>
            </a:endParaRPr>
          </a:p>
        </p:txBody>
      </p:sp>
      <p:sp>
        <p:nvSpPr>
          <p:cNvPr id="9" name="Text Placeholder 2">
            <a:extLst>
              <a:ext uri="{FF2B5EF4-FFF2-40B4-BE49-F238E27FC236}">
                <a16:creationId xmlns:a16="http://schemas.microsoft.com/office/drawing/2014/main" id="{E14418AA-4E31-6E6B-FEFC-D2DDA6863D44}"/>
              </a:ext>
            </a:extLst>
          </p:cNvPr>
          <p:cNvSpPr txBox="1">
            <a:spLocks/>
          </p:cNvSpPr>
          <p:nvPr/>
        </p:nvSpPr>
        <p:spPr>
          <a:xfrm>
            <a:off x="6102932" y="3429000"/>
            <a:ext cx="5433441" cy="977853"/>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System Font Regular"/>
              <a:buChar char="❌"/>
            </a:pPr>
            <a:r>
              <a:rPr lang="en-US" dirty="0">
                <a:solidFill>
                  <a:srgbClr val="2A2F3C"/>
                </a:solidFill>
                <a:latin typeface="Inter" panose="02000503000000020004" pitchFamily="2" charset="0"/>
                <a:ea typeface="Inter" panose="02000503000000020004" pitchFamily="2" charset="0"/>
                <a:cs typeface="Arial"/>
              </a:rPr>
              <a:t>Hard to validate with small amount of data</a:t>
            </a:r>
          </a:p>
          <a:p>
            <a:pPr>
              <a:buFont typeface="System Font Regular"/>
              <a:buChar char="❌"/>
            </a:pPr>
            <a:r>
              <a:rPr lang="en-US" dirty="0">
                <a:solidFill>
                  <a:srgbClr val="2A2F3C"/>
                </a:solidFill>
                <a:latin typeface="Inter" panose="02000503000000020004" pitchFamily="2" charset="0"/>
                <a:ea typeface="Inter" panose="02000503000000020004" pitchFamily="2" charset="0"/>
                <a:cs typeface="Arial"/>
              </a:rPr>
              <a:t>Couldn’t work on the other sub-challenges </a:t>
            </a:r>
          </a:p>
        </p:txBody>
      </p:sp>
    </p:spTree>
    <p:extLst>
      <p:ext uri="{BB962C8B-B14F-4D97-AF65-F5344CB8AC3E}">
        <p14:creationId xmlns:p14="http://schemas.microsoft.com/office/powerpoint/2010/main" val="2012761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B2B08-BB6E-DCF9-06C6-56E3C6D5BF43}"/>
              </a:ext>
            </a:extLst>
          </p:cNvPr>
          <p:cNvSpPr>
            <a:spLocks noGrp="1"/>
          </p:cNvSpPr>
          <p:nvPr>
            <p:ph type="title"/>
          </p:nvPr>
        </p:nvSpPr>
        <p:spPr/>
        <p:txBody>
          <a:bodyPr/>
          <a:lstStyle/>
          <a:p>
            <a:r>
              <a:rPr lang="en-US">
                <a:latin typeface="Poppins"/>
                <a:cs typeface="Poppins"/>
              </a:rPr>
              <a:t>Final Models</a:t>
            </a:r>
            <a:endParaRPr lang="en-US"/>
          </a:p>
        </p:txBody>
      </p:sp>
      <p:sp>
        <p:nvSpPr>
          <p:cNvPr id="3" name="Text Placeholder 2">
            <a:extLst>
              <a:ext uri="{FF2B5EF4-FFF2-40B4-BE49-F238E27FC236}">
                <a16:creationId xmlns:a16="http://schemas.microsoft.com/office/drawing/2014/main" id="{86E779C5-3130-E38D-95F9-025C2B1E2050}"/>
              </a:ext>
            </a:extLst>
          </p:cNvPr>
          <p:cNvSpPr>
            <a:spLocks noGrp="1"/>
          </p:cNvSpPr>
          <p:nvPr>
            <p:ph type="body" sz="half" idx="14"/>
          </p:nvPr>
        </p:nvSpPr>
        <p:spPr>
          <a:xfrm>
            <a:off x="694792" y="2505613"/>
            <a:ext cx="5100889" cy="1736386"/>
          </a:xfrm>
        </p:spPr>
        <p:txBody>
          <a:bodyPr/>
          <a:lstStyle/>
          <a:p>
            <a:pPr>
              <a:buFont typeface="Inter Regular Light"/>
              <a:buChar char="✓"/>
            </a:pPr>
            <a:r>
              <a:rPr lang="en-US" dirty="0" err="1"/>
              <a:t>SetFit</a:t>
            </a:r>
            <a:r>
              <a:rPr lang="en-US" dirty="0"/>
              <a:t> Fine-Tuning</a:t>
            </a:r>
          </a:p>
          <a:p>
            <a:pPr>
              <a:buFont typeface="Inter Regular Light"/>
              <a:buChar char="✓"/>
            </a:pPr>
            <a:r>
              <a:rPr lang="en-US" dirty="0"/>
              <a:t>BART-Large</a:t>
            </a:r>
          </a:p>
          <a:p>
            <a:pPr>
              <a:buFont typeface="Inter Regular Light"/>
              <a:buChar char="✓"/>
            </a:pPr>
            <a:r>
              <a:rPr lang="en-US" dirty="0"/>
              <a:t>Hyperparameter tuning</a:t>
            </a:r>
          </a:p>
          <a:p>
            <a:pPr>
              <a:buFont typeface="Inter Regular Light"/>
              <a:buChar char="✓"/>
            </a:pPr>
            <a:r>
              <a:rPr lang="en-US" b="1" dirty="0"/>
              <a:t>Score: 0.1225</a:t>
            </a:r>
          </a:p>
        </p:txBody>
      </p:sp>
      <p:sp>
        <p:nvSpPr>
          <p:cNvPr id="4" name="Text Placeholder 3">
            <a:extLst>
              <a:ext uri="{FF2B5EF4-FFF2-40B4-BE49-F238E27FC236}">
                <a16:creationId xmlns:a16="http://schemas.microsoft.com/office/drawing/2014/main" id="{0D5F8CBE-57F5-7B80-F19C-66B85765BE97}"/>
              </a:ext>
            </a:extLst>
          </p:cNvPr>
          <p:cNvSpPr>
            <a:spLocks noGrp="1"/>
          </p:cNvSpPr>
          <p:nvPr>
            <p:ph type="body" idx="1"/>
          </p:nvPr>
        </p:nvSpPr>
        <p:spPr>
          <a:xfrm>
            <a:off x="694792" y="1976777"/>
            <a:ext cx="5100889" cy="486662"/>
          </a:xfrm>
        </p:spPr>
        <p:txBody>
          <a:bodyPr/>
          <a:lstStyle/>
          <a:p>
            <a:r>
              <a:rPr lang="en-US" dirty="0"/>
              <a:t>Empathy</a:t>
            </a:r>
          </a:p>
        </p:txBody>
      </p:sp>
      <p:sp>
        <p:nvSpPr>
          <p:cNvPr id="5" name="Text Placeholder 4">
            <a:extLst>
              <a:ext uri="{FF2B5EF4-FFF2-40B4-BE49-F238E27FC236}">
                <a16:creationId xmlns:a16="http://schemas.microsoft.com/office/drawing/2014/main" id="{F810E475-7AA7-9AB5-16C2-4A3693327A92}"/>
              </a:ext>
            </a:extLst>
          </p:cNvPr>
          <p:cNvSpPr>
            <a:spLocks noGrp="1"/>
          </p:cNvSpPr>
          <p:nvPr>
            <p:ph type="body" sz="half" idx="15"/>
          </p:nvPr>
        </p:nvSpPr>
        <p:spPr>
          <a:xfrm>
            <a:off x="694792" y="4747362"/>
            <a:ext cx="5100889" cy="1736386"/>
          </a:xfrm>
        </p:spPr>
        <p:txBody>
          <a:bodyPr/>
          <a:lstStyle/>
          <a:p>
            <a:pPr>
              <a:buFont typeface="Inter Regular Light"/>
              <a:buChar char="✓"/>
            </a:pPr>
            <a:r>
              <a:rPr lang="en-US" dirty="0"/>
              <a:t>In-Context Learning</a:t>
            </a:r>
          </a:p>
          <a:p>
            <a:pPr>
              <a:buFont typeface="Inter Regular Light"/>
              <a:buChar char="✓"/>
            </a:pPr>
            <a:r>
              <a:rPr lang="en-US" dirty="0"/>
              <a:t>Personality with buckets and interpretation</a:t>
            </a:r>
          </a:p>
          <a:p>
            <a:pPr>
              <a:buFont typeface="Inter Regular Light"/>
              <a:buChar char="✓"/>
            </a:pPr>
            <a:r>
              <a:rPr lang="en-US" dirty="0"/>
              <a:t>GPT4</a:t>
            </a:r>
          </a:p>
          <a:p>
            <a:pPr>
              <a:buFont typeface="Inter Regular Light"/>
              <a:buChar char="✓"/>
            </a:pPr>
            <a:r>
              <a:rPr lang="en-US" dirty="0"/>
              <a:t>Temperature: 1</a:t>
            </a:r>
          </a:p>
          <a:p>
            <a:pPr>
              <a:buFont typeface="Inter Regular Light"/>
              <a:buChar char="✓"/>
            </a:pPr>
            <a:r>
              <a:rPr lang="en-US" b="1" dirty="0"/>
              <a:t>Score: 0.11539</a:t>
            </a:r>
          </a:p>
        </p:txBody>
      </p:sp>
      <p:sp>
        <p:nvSpPr>
          <p:cNvPr id="6" name="Text Placeholder 5">
            <a:extLst>
              <a:ext uri="{FF2B5EF4-FFF2-40B4-BE49-F238E27FC236}">
                <a16:creationId xmlns:a16="http://schemas.microsoft.com/office/drawing/2014/main" id="{23F828CA-183E-7533-916A-D725BB488A7A}"/>
              </a:ext>
            </a:extLst>
          </p:cNvPr>
          <p:cNvSpPr>
            <a:spLocks noGrp="1"/>
          </p:cNvSpPr>
          <p:nvPr>
            <p:ph type="body" idx="16"/>
          </p:nvPr>
        </p:nvSpPr>
        <p:spPr>
          <a:xfrm>
            <a:off x="6396318" y="1981413"/>
            <a:ext cx="5100889" cy="486662"/>
          </a:xfrm>
        </p:spPr>
        <p:txBody>
          <a:bodyPr/>
          <a:lstStyle/>
          <a:p>
            <a:r>
              <a:rPr lang="en-US" dirty="0"/>
              <a:t>Fairness</a:t>
            </a:r>
          </a:p>
        </p:txBody>
      </p:sp>
      <p:sp>
        <p:nvSpPr>
          <p:cNvPr id="7" name="Text Placeholder 3">
            <a:extLst>
              <a:ext uri="{FF2B5EF4-FFF2-40B4-BE49-F238E27FC236}">
                <a16:creationId xmlns:a16="http://schemas.microsoft.com/office/drawing/2014/main" id="{40716333-ACB4-E7D1-A8A6-B28D64FCCCA1}"/>
              </a:ext>
            </a:extLst>
          </p:cNvPr>
          <p:cNvSpPr txBox="1">
            <a:spLocks/>
          </p:cNvSpPr>
          <p:nvPr/>
        </p:nvSpPr>
        <p:spPr>
          <a:xfrm>
            <a:off x="694792" y="4218526"/>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Interview</a:t>
            </a:r>
          </a:p>
        </p:txBody>
      </p:sp>
      <p:sp>
        <p:nvSpPr>
          <p:cNvPr id="8" name="Text Placeholder 5">
            <a:extLst>
              <a:ext uri="{FF2B5EF4-FFF2-40B4-BE49-F238E27FC236}">
                <a16:creationId xmlns:a16="http://schemas.microsoft.com/office/drawing/2014/main" id="{FA59998D-0CA1-8FB3-678E-4D600FE5ADAE}"/>
              </a:ext>
            </a:extLst>
          </p:cNvPr>
          <p:cNvSpPr txBox="1">
            <a:spLocks/>
          </p:cNvSpPr>
          <p:nvPr/>
        </p:nvSpPr>
        <p:spPr>
          <a:xfrm>
            <a:off x="6396318" y="4218526"/>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Clarity</a:t>
            </a:r>
          </a:p>
        </p:txBody>
      </p:sp>
      <p:sp>
        <p:nvSpPr>
          <p:cNvPr id="10" name="Text Placeholder 2">
            <a:extLst>
              <a:ext uri="{FF2B5EF4-FFF2-40B4-BE49-F238E27FC236}">
                <a16:creationId xmlns:a16="http://schemas.microsoft.com/office/drawing/2014/main" id="{B46FCC1F-6A82-FEA7-58B0-E8EA51B2F65C}"/>
              </a:ext>
            </a:extLst>
          </p:cNvPr>
          <p:cNvSpPr txBox="1">
            <a:spLocks/>
          </p:cNvSpPr>
          <p:nvPr/>
        </p:nvSpPr>
        <p:spPr>
          <a:xfrm>
            <a:off x="6396317" y="2505613"/>
            <a:ext cx="5100889" cy="1736386"/>
          </a:xfrm>
          <a:prstGeom prst="rect">
            <a:avLst/>
          </a:prstGeom>
        </p:spPr>
        <p:txBody>
          <a:bodyPr vert="horz" lIns="91440" tIns="45720" rIns="91440" bIns="45720" rtlCol="0">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Inter Regular Light"/>
              <a:buChar char="✓"/>
            </a:pPr>
            <a:r>
              <a:rPr lang="en-US" dirty="0"/>
              <a:t>In-Context Learning</a:t>
            </a:r>
          </a:p>
          <a:p>
            <a:pPr>
              <a:buFont typeface="Inter Regular Light"/>
              <a:buChar char="✓"/>
            </a:pPr>
            <a:r>
              <a:rPr lang="en-US" dirty="0"/>
              <a:t>GPT4 – Full-Shot</a:t>
            </a:r>
          </a:p>
          <a:p>
            <a:pPr>
              <a:buFont typeface="Inter Regular Light"/>
              <a:buChar char="✓"/>
            </a:pPr>
            <a:r>
              <a:rPr lang="en-US" dirty="0"/>
              <a:t>Temperature: 0</a:t>
            </a:r>
          </a:p>
          <a:p>
            <a:pPr>
              <a:buFont typeface="Inter Regular Light"/>
              <a:buChar char="✓"/>
            </a:pPr>
            <a:r>
              <a:rPr lang="en-US" b="1" dirty="0"/>
              <a:t>Score: 0.19828</a:t>
            </a:r>
          </a:p>
        </p:txBody>
      </p:sp>
      <p:sp>
        <p:nvSpPr>
          <p:cNvPr id="11" name="Text Placeholder 4">
            <a:extLst>
              <a:ext uri="{FF2B5EF4-FFF2-40B4-BE49-F238E27FC236}">
                <a16:creationId xmlns:a16="http://schemas.microsoft.com/office/drawing/2014/main" id="{ADB56007-421F-08EF-96E9-3DAA3FC596A5}"/>
              </a:ext>
            </a:extLst>
          </p:cNvPr>
          <p:cNvSpPr txBox="1">
            <a:spLocks/>
          </p:cNvSpPr>
          <p:nvPr/>
        </p:nvSpPr>
        <p:spPr>
          <a:xfrm>
            <a:off x="6396318" y="4747362"/>
            <a:ext cx="5100889" cy="1736386"/>
          </a:xfrm>
          <a:prstGeom prst="rect">
            <a:avLst/>
          </a:prstGeom>
        </p:spPr>
        <p:txBody>
          <a:bodyPr vert="horz" lIns="91440" tIns="45720" rIns="91440" bIns="45720" rtlCol="0">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Inter Regular Light"/>
              <a:buChar char="✓"/>
            </a:pPr>
            <a:r>
              <a:rPr lang="en-US" dirty="0"/>
              <a:t>Prompt-Tuning</a:t>
            </a:r>
          </a:p>
          <a:p>
            <a:pPr>
              <a:buFont typeface="Inter Regular Light"/>
              <a:buChar char="✓"/>
            </a:pPr>
            <a:r>
              <a:rPr lang="en-US" dirty="0"/>
              <a:t>Ensemble of models</a:t>
            </a:r>
          </a:p>
          <a:p>
            <a:pPr>
              <a:buFont typeface="Inter Regular Light"/>
              <a:buChar char="✓"/>
            </a:pPr>
            <a:r>
              <a:rPr lang="en-US" dirty="0"/>
              <a:t>BLOOMZ 1B + GPT2 Medium</a:t>
            </a:r>
          </a:p>
          <a:p>
            <a:pPr>
              <a:buFont typeface="Inter Regular Light"/>
              <a:buChar char="✓"/>
            </a:pPr>
            <a:r>
              <a:rPr lang="en-US" b="1" dirty="0"/>
              <a:t>Score: 0.19346</a:t>
            </a:r>
          </a:p>
        </p:txBody>
      </p:sp>
    </p:spTree>
    <p:extLst>
      <p:ext uri="{BB962C8B-B14F-4D97-AF65-F5344CB8AC3E}">
        <p14:creationId xmlns:p14="http://schemas.microsoft.com/office/powerpoint/2010/main" val="1053852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D3BD-C076-4976-9111-286E9FE09050}"/>
              </a:ext>
            </a:extLst>
          </p:cNvPr>
          <p:cNvSpPr>
            <a:spLocks noGrp="1"/>
          </p:cNvSpPr>
          <p:nvPr>
            <p:ph type="title"/>
          </p:nvPr>
        </p:nvSpPr>
        <p:spPr/>
        <p:txBody>
          <a:bodyPr/>
          <a:lstStyle/>
          <a:p>
            <a:r>
              <a:rPr lang="en-US">
                <a:latin typeface="Poppins"/>
                <a:cs typeface="Poppins"/>
              </a:rPr>
              <a:t>Learnings/Takeaways</a:t>
            </a:r>
            <a:endParaRPr lang="en-US"/>
          </a:p>
        </p:txBody>
      </p:sp>
      <p:sp>
        <p:nvSpPr>
          <p:cNvPr id="3" name="Text Placeholder 2">
            <a:extLst>
              <a:ext uri="{FF2B5EF4-FFF2-40B4-BE49-F238E27FC236}">
                <a16:creationId xmlns:a16="http://schemas.microsoft.com/office/drawing/2014/main" id="{F2CD0FB0-732A-B723-27F6-72B6BE01EC74}"/>
              </a:ext>
            </a:extLst>
          </p:cNvPr>
          <p:cNvSpPr>
            <a:spLocks noGrp="1"/>
          </p:cNvSpPr>
          <p:nvPr>
            <p:ph type="body" sz="half" idx="14"/>
          </p:nvPr>
        </p:nvSpPr>
        <p:spPr>
          <a:xfrm>
            <a:off x="343102" y="2084110"/>
            <a:ext cx="8288432" cy="4326738"/>
          </a:xfrm>
        </p:spPr>
        <p:txBody>
          <a:bodyPr>
            <a:normAutofit/>
          </a:bodyPr>
          <a:lstStyle/>
          <a:p>
            <a:pPr>
              <a:buFont typeface="Inter Regular Light"/>
              <a:buChar char="✓"/>
            </a:pPr>
            <a:r>
              <a:rPr lang="en-US" dirty="0">
                <a:latin typeface="Inter" panose="02000503000000020004" pitchFamily="2" charset="0"/>
                <a:ea typeface="Inter" panose="02000503000000020004" pitchFamily="2" charset="0"/>
                <a:cs typeface="Arial"/>
              </a:rPr>
              <a:t>Great chance to </a:t>
            </a:r>
            <a:r>
              <a:rPr lang="en-US" b="1" dirty="0">
                <a:latin typeface="Inter" panose="02000503000000020004" pitchFamily="2" charset="0"/>
                <a:ea typeface="Inter" panose="02000503000000020004" pitchFamily="2" charset="0"/>
                <a:cs typeface="Arial"/>
              </a:rPr>
              <a:t>explore possible uses of LLMs</a:t>
            </a:r>
            <a:endParaRPr lang="en-US" b="1" dirty="0"/>
          </a:p>
          <a:p>
            <a:pPr>
              <a:buFont typeface="Inter Regular Light"/>
              <a:buChar char="✓"/>
            </a:pPr>
            <a:r>
              <a:rPr lang="en-US" b="1" dirty="0"/>
              <a:t>Prompt Engineering</a:t>
            </a:r>
            <a:r>
              <a:rPr lang="en-US" dirty="0"/>
              <a:t> and </a:t>
            </a:r>
            <a:r>
              <a:rPr lang="en-US" b="1" dirty="0"/>
              <a:t>ICL</a:t>
            </a:r>
            <a:r>
              <a:rPr lang="en-US" dirty="0"/>
              <a:t> are easy to setup and use as first models</a:t>
            </a:r>
          </a:p>
          <a:p>
            <a:pPr>
              <a:buFont typeface="Inter Regular Light"/>
              <a:buChar char="✓"/>
            </a:pPr>
            <a:r>
              <a:rPr lang="en-US" b="1" dirty="0">
                <a:latin typeface="Inter" panose="02000503000000020004" pitchFamily="2" charset="0"/>
                <a:ea typeface="Inter" panose="02000503000000020004" pitchFamily="2" charset="0"/>
                <a:cs typeface="Arial"/>
              </a:rPr>
              <a:t>GPT4</a:t>
            </a:r>
            <a:r>
              <a:rPr lang="en-US" dirty="0">
                <a:latin typeface="Inter" panose="02000503000000020004" pitchFamily="2" charset="0"/>
                <a:ea typeface="Inter" panose="02000503000000020004" pitchFamily="2" charset="0"/>
                <a:cs typeface="Arial"/>
              </a:rPr>
              <a:t> was the easiest one to setup</a:t>
            </a:r>
            <a:r>
              <a:rPr lang="en-US" b="1" dirty="0">
                <a:latin typeface="Inter" panose="02000503000000020004" pitchFamily="2" charset="0"/>
                <a:ea typeface="Inter" panose="02000503000000020004" pitchFamily="2" charset="0"/>
                <a:cs typeface="Arial"/>
              </a:rPr>
              <a:t> </a:t>
            </a:r>
          </a:p>
          <a:p>
            <a:pPr marL="571500">
              <a:buClr>
                <a:srgbClr val="FDCB1F"/>
              </a:buClr>
              <a:buFont typeface="Inter Regular Light"/>
              <a:buChar char="✓"/>
            </a:pPr>
            <a:r>
              <a:rPr lang="en-US" dirty="0"/>
              <a:t>Most reliable outputs</a:t>
            </a:r>
          </a:p>
          <a:p>
            <a:pPr marL="571500">
              <a:buClr>
                <a:srgbClr val="FDCB1F"/>
              </a:buClr>
              <a:buFont typeface="Inter Regular Light"/>
              <a:buChar char="✓"/>
            </a:pPr>
            <a:r>
              <a:rPr lang="en-US" dirty="0"/>
              <a:t>Worth paying for the API access</a:t>
            </a:r>
          </a:p>
          <a:p>
            <a:pPr>
              <a:buFont typeface="Inter Regular Light"/>
              <a:buChar char="✓"/>
            </a:pPr>
            <a:r>
              <a:rPr lang="en-US" b="1" dirty="0">
                <a:latin typeface="Inter" panose="02000503000000020004" pitchFamily="2" charset="0"/>
                <a:ea typeface="Inter" panose="02000503000000020004" pitchFamily="2" charset="0"/>
                <a:cs typeface="Arial"/>
              </a:rPr>
              <a:t>Prompt-Tuning</a:t>
            </a:r>
            <a:r>
              <a:rPr lang="en-US" dirty="0">
                <a:latin typeface="Inter" panose="02000503000000020004" pitchFamily="2" charset="0"/>
                <a:ea typeface="Inter" panose="02000503000000020004" pitchFamily="2" charset="0"/>
                <a:cs typeface="Arial"/>
              </a:rPr>
              <a:t> allows to save on resources</a:t>
            </a:r>
            <a:endParaRPr lang="en-US" b="1" dirty="0">
              <a:latin typeface="Inter" panose="02000503000000020004" pitchFamily="2" charset="0"/>
              <a:ea typeface="Inter" panose="02000503000000020004" pitchFamily="2" charset="0"/>
              <a:cs typeface="Arial"/>
            </a:endParaRPr>
          </a:p>
          <a:p>
            <a:pPr marL="571500">
              <a:buClr>
                <a:srgbClr val="FDCB1F"/>
              </a:buClr>
              <a:buFont typeface="Inter Regular Light"/>
              <a:buChar char="✓"/>
            </a:pPr>
            <a:r>
              <a:rPr lang="en-US" dirty="0"/>
              <a:t>Still requires time to train the models</a:t>
            </a:r>
          </a:p>
          <a:p>
            <a:pPr marL="571500">
              <a:buClr>
                <a:srgbClr val="FDCB1F"/>
              </a:buClr>
              <a:buFont typeface="Inter Regular Light"/>
              <a:buChar char="✓"/>
            </a:pPr>
            <a:r>
              <a:rPr lang="en-US" dirty="0"/>
              <a:t>Easy to setup using the </a:t>
            </a:r>
            <a:r>
              <a:rPr lang="en-US" b="1" dirty="0"/>
              <a:t>PEFT Library</a:t>
            </a:r>
            <a:r>
              <a:rPr lang="en-US" dirty="0"/>
              <a:t> (</a:t>
            </a:r>
            <a:r>
              <a:rPr lang="en-US" dirty="0" err="1"/>
              <a:t>Huggingface</a:t>
            </a:r>
            <a:r>
              <a:rPr lang="en-US" dirty="0"/>
              <a:t>)</a:t>
            </a:r>
          </a:p>
          <a:p>
            <a:pPr>
              <a:buFont typeface="Inter Regular Light"/>
              <a:buChar char="✓"/>
            </a:pPr>
            <a:r>
              <a:rPr lang="en-US" b="1" dirty="0" err="1">
                <a:latin typeface="Inter" panose="02000503000000020004" pitchFamily="2" charset="0"/>
                <a:ea typeface="Inter" panose="02000503000000020004" pitchFamily="2" charset="0"/>
                <a:cs typeface="Arial"/>
              </a:rPr>
              <a:t>SetFit</a:t>
            </a:r>
            <a:r>
              <a:rPr lang="en-US" dirty="0">
                <a:latin typeface="Inter" panose="02000503000000020004" pitchFamily="2" charset="0"/>
                <a:ea typeface="Inter" panose="02000503000000020004" pitchFamily="2" charset="0"/>
                <a:cs typeface="Arial"/>
              </a:rPr>
              <a:t> easy solution when few datapoints are available</a:t>
            </a:r>
          </a:p>
          <a:p>
            <a:pPr marL="571500">
              <a:buClr>
                <a:srgbClr val="FDCB1F"/>
              </a:buClr>
              <a:buFont typeface="Inter Regular Light"/>
              <a:buChar char="✓"/>
            </a:pPr>
            <a:r>
              <a:rPr lang="en-US" dirty="0">
                <a:latin typeface="Inter" panose="02000503000000020004" pitchFamily="2" charset="0"/>
                <a:ea typeface="Inter" panose="02000503000000020004" pitchFamily="2" charset="0"/>
                <a:cs typeface="Arial"/>
              </a:rPr>
              <a:t>Easy to setup using the </a:t>
            </a:r>
            <a:r>
              <a:rPr lang="en-US" b="1" dirty="0" err="1">
                <a:latin typeface="Inter" panose="02000503000000020004" pitchFamily="2" charset="0"/>
                <a:ea typeface="Inter" panose="02000503000000020004" pitchFamily="2" charset="0"/>
                <a:cs typeface="Arial"/>
              </a:rPr>
              <a:t>SetFit</a:t>
            </a:r>
            <a:r>
              <a:rPr lang="en-US" b="1" dirty="0">
                <a:latin typeface="Inter" panose="02000503000000020004" pitchFamily="2" charset="0"/>
                <a:ea typeface="Inter" panose="02000503000000020004" pitchFamily="2" charset="0"/>
                <a:cs typeface="Arial"/>
              </a:rPr>
              <a:t> Library </a:t>
            </a:r>
            <a:r>
              <a:rPr lang="en-US" dirty="0">
                <a:latin typeface="Inter" panose="02000503000000020004" pitchFamily="2" charset="0"/>
                <a:ea typeface="Inter" panose="02000503000000020004" pitchFamily="2" charset="0"/>
                <a:cs typeface="Arial"/>
              </a:rPr>
              <a:t>(</a:t>
            </a:r>
            <a:r>
              <a:rPr lang="en-US" dirty="0" err="1">
                <a:latin typeface="Inter" panose="02000503000000020004" pitchFamily="2" charset="0"/>
                <a:ea typeface="Inter" panose="02000503000000020004" pitchFamily="2" charset="0"/>
                <a:cs typeface="Arial"/>
              </a:rPr>
              <a:t>Huggingface</a:t>
            </a:r>
            <a:r>
              <a:rPr lang="en-US" dirty="0">
                <a:latin typeface="Inter" panose="02000503000000020004" pitchFamily="2" charset="0"/>
                <a:ea typeface="Inter" panose="02000503000000020004" pitchFamily="2" charset="0"/>
                <a:cs typeface="Arial"/>
              </a:rPr>
              <a:t>)</a:t>
            </a:r>
          </a:p>
          <a:p>
            <a:pPr marL="571500">
              <a:buClr>
                <a:srgbClr val="FDCB1F"/>
              </a:buClr>
              <a:buFont typeface="Inter Regular Light"/>
              <a:buChar char="✓"/>
            </a:pPr>
            <a:endParaRPr lang="en-US" dirty="0"/>
          </a:p>
        </p:txBody>
      </p:sp>
    </p:spTree>
    <p:extLst>
      <p:ext uri="{BB962C8B-B14F-4D97-AF65-F5344CB8AC3E}">
        <p14:creationId xmlns:p14="http://schemas.microsoft.com/office/powerpoint/2010/main" val="1966984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F7DE45-43A7-7E30-897F-08DD6A58676B}"/>
              </a:ext>
            </a:extLst>
          </p:cNvPr>
          <p:cNvSpPr>
            <a:spLocks noGrp="1"/>
          </p:cNvSpPr>
          <p:nvPr>
            <p:ph type="body" idx="16"/>
          </p:nvPr>
        </p:nvSpPr>
        <p:spPr>
          <a:xfrm>
            <a:off x="1005563" y="3429000"/>
            <a:ext cx="10180874" cy="1519518"/>
          </a:xfrm>
        </p:spPr>
        <p:txBody>
          <a:bodyPr anchor="ctr">
            <a:normAutofit/>
          </a:bodyPr>
          <a:lstStyle/>
          <a:p>
            <a:pPr algn="ctr"/>
            <a:r>
              <a:rPr lang="en-US" sz="5000" dirty="0"/>
              <a:t>Thank you for your attention</a:t>
            </a:r>
          </a:p>
        </p:txBody>
      </p:sp>
    </p:spTree>
    <p:extLst>
      <p:ext uri="{BB962C8B-B14F-4D97-AF65-F5344CB8AC3E}">
        <p14:creationId xmlns:p14="http://schemas.microsoft.com/office/powerpoint/2010/main" val="2650596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C089-A428-6AF8-D53A-98EC6938563C}"/>
              </a:ext>
            </a:extLst>
          </p:cNvPr>
          <p:cNvSpPr>
            <a:spLocks noGrp="1"/>
          </p:cNvSpPr>
          <p:nvPr>
            <p:ph type="title"/>
          </p:nvPr>
        </p:nvSpPr>
        <p:spPr/>
        <p:txBody>
          <a:bodyPr/>
          <a:lstStyle/>
          <a:p>
            <a:r>
              <a:rPr lang="en-US" dirty="0">
                <a:latin typeface="Poppins"/>
                <a:cs typeface="Poppins"/>
              </a:rPr>
              <a:t>Appendix A</a:t>
            </a:r>
            <a:endParaRPr lang="en-US" dirty="0"/>
          </a:p>
        </p:txBody>
      </p:sp>
      <p:sp>
        <p:nvSpPr>
          <p:cNvPr id="3" name="Text Placeholder 2">
            <a:extLst>
              <a:ext uri="{FF2B5EF4-FFF2-40B4-BE49-F238E27FC236}">
                <a16:creationId xmlns:a16="http://schemas.microsoft.com/office/drawing/2014/main" id="{0130E173-C1CB-0F8E-2A94-2AF7B4AC9484}"/>
              </a:ext>
            </a:extLst>
          </p:cNvPr>
          <p:cNvSpPr>
            <a:spLocks noGrp="1"/>
          </p:cNvSpPr>
          <p:nvPr>
            <p:ph type="body" sz="half" idx="14"/>
          </p:nvPr>
        </p:nvSpPr>
        <p:spPr>
          <a:xfrm>
            <a:off x="199494" y="2296709"/>
            <a:ext cx="8707742" cy="4242222"/>
          </a:xfrm>
        </p:spPr>
        <p:txBody>
          <a:bodyPr vert="horz" lIns="91440" tIns="45720" rIns="91440" bIns="45720" rtlCol="0" anchor="t">
            <a:normAutofit/>
          </a:bodyPr>
          <a:lstStyle/>
          <a:p>
            <a:r>
              <a:rPr lang="en-US" dirty="0">
                <a:latin typeface="Inter" panose="02000503000000020004" pitchFamily="2" charset="0"/>
                <a:ea typeface="Inter" panose="02000503000000020004" pitchFamily="2" charset="0"/>
                <a:cs typeface="Inter"/>
              </a:rPr>
              <a:t>Check if prompt-tuned models could be transferred to </a:t>
            </a:r>
            <a:r>
              <a:rPr lang="en-US" b="1" dirty="0">
                <a:latin typeface="Inter" panose="02000503000000020004" pitchFamily="2" charset="0"/>
                <a:ea typeface="Inter" panose="02000503000000020004" pitchFamily="2" charset="0"/>
                <a:cs typeface="Inter"/>
              </a:rPr>
              <a:t>Fairness </a:t>
            </a:r>
            <a:r>
              <a:rPr lang="en-US" dirty="0">
                <a:latin typeface="Inter" panose="02000503000000020004" pitchFamily="2" charset="0"/>
                <a:ea typeface="Inter" panose="02000503000000020004" pitchFamily="2" charset="0"/>
                <a:cs typeface="Inter"/>
              </a:rPr>
              <a:t>and </a:t>
            </a:r>
            <a:r>
              <a:rPr lang="en-US" b="1" dirty="0">
                <a:latin typeface="Inter" panose="02000503000000020004" pitchFamily="2" charset="0"/>
                <a:ea typeface="Inter" panose="02000503000000020004" pitchFamily="2" charset="0"/>
                <a:cs typeface="Inter"/>
              </a:rPr>
              <a:t>Empathy </a:t>
            </a:r>
            <a:r>
              <a:rPr lang="en-US" dirty="0">
                <a:latin typeface="Inter" panose="02000503000000020004" pitchFamily="2" charset="0"/>
                <a:ea typeface="Inter" panose="02000503000000020004" pitchFamily="2" charset="0"/>
                <a:cs typeface="Inter"/>
              </a:rPr>
              <a:t>tasks</a:t>
            </a:r>
          </a:p>
          <a:p>
            <a:r>
              <a:rPr lang="en-US" dirty="0">
                <a:latin typeface="Inter" panose="02000503000000020004" pitchFamily="2" charset="0"/>
                <a:ea typeface="Inter" panose="02000503000000020004" pitchFamily="2" charset="0"/>
                <a:cs typeface="Inter"/>
              </a:rPr>
              <a:t>Prompt Tuned </a:t>
            </a:r>
            <a:r>
              <a:rPr lang="en-US" b="1" dirty="0">
                <a:latin typeface="Inter" panose="02000503000000020004" pitchFamily="2" charset="0"/>
                <a:ea typeface="Inter" panose="02000503000000020004" pitchFamily="2" charset="0"/>
                <a:cs typeface="Inter"/>
              </a:rPr>
              <a:t>LLaMa2-7B </a:t>
            </a:r>
            <a:r>
              <a:rPr lang="en-US" dirty="0">
                <a:latin typeface="Inter" panose="02000503000000020004" pitchFamily="2" charset="0"/>
                <a:ea typeface="Inter" panose="02000503000000020004" pitchFamily="2" charset="0"/>
                <a:cs typeface="Inter"/>
              </a:rPr>
              <a:t>with </a:t>
            </a:r>
            <a:r>
              <a:rPr lang="en-US" b="1" dirty="0">
                <a:latin typeface="Inter" panose="02000503000000020004" pitchFamily="2" charset="0"/>
                <a:ea typeface="Inter" panose="02000503000000020004" pitchFamily="2" charset="0"/>
                <a:cs typeface="Inter"/>
              </a:rPr>
              <a:t>100 tokens</a:t>
            </a:r>
          </a:p>
          <a:p>
            <a:r>
              <a:rPr lang="en-US" dirty="0">
                <a:latin typeface="Inter" panose="02000503000000020004" pitchFamily="2" charset="0"/>
                <a:ea typeface="Inter" panose="02000503000000020004" pitchFamily="2" charset="0"/>
                <a:cs typeface="Inter"/>
              </a:rPr>
              <a:t>Two datasets</a:t>
            </a:r>
            <a:endParaRPr lang="en-US" b="1" dirty="0">
              <a:latin typeface="Inter" panose="02000503000000020004" pitchFamily="2" charset="0"/>
              <a:ea typeface="Inter" panose="02000503000000020004" pitchFamily="2" charset="0"/>
              <a:cs typeface="Inter"/>
            </a:endParaRPr>
          </a:p>
          <a:p>
            <a:pPr marL="571500">
              <a:buClr>
                <a:srgbClr val="FDCB1F"/>
              </a:buClr>
              <a:buFont typeface="Inter Semi Bold" panose="020B0502030000000004" pitchFamily="34" charset="0"/>
              <a:buChar char="✓"/>
            </a:pPr>
            <a:r>
              <a:rPr lang="en-US" b="1" dirty="0" err="1">
                <a:latin typeface="Inter" panose="02000503000000020004" pitchFamily="2" charset="0"/>
                <a:ea typeface="Inter" panose="02000503000000020004" pitchFamily="2" charset="0"/>
                <a:cs typeface="Arial"/>
              </a:rPr>
              <a:t>BoolQ</a:t>
            </a:r>
            <a:r>
              <a:rPr lang="en-US" b="1" dirty="0">
                <a:latin typeface="Inter" panose="02000503000000020004" pitchFamily="2" charset="0"/>
                <a:ea typeface="Inter" panose="02000503000000020004" pitchFamily="2" charset="0"/>
                <a:cs typeface="Arial"/>
              </a:rPr>
              <a:t> – Question Answering</a:t>
            </a:r>
            <a:endParaRPr lang="en-US" dirty="0">
              <a:solidFill>
                <a:srgbClr val="2A2F3C"/>
              </a:solidFill>
              <a:latin typeface="Inter" panose="02000503000000020004" pitchFamily="2" charset="0"/>
              <a:ea typeface="Inter" panose="02000503000000020004" pitchFamily="2" charset="0"/>
              <a:cs typeface="Arial"/>
            </a:endParaRPr>
          </a:p>
          <a:p>
            <a:pPr marL="742950" lvl="2" indent="-285750">
              <a:buClr>
                <a:srgbClr val="FDCB1F"/>
              </a:buClr>
              <a:buFont typeface="Wingdings" panose="020B0502030000000004" pitchFamily="34" charset="0"/>
              <a:buChar char="§"/>
            </a:pPr>
            <a:r>
              <a:rPr lang="en-US" sz="1400" dirty="0">
                <a:latin typeface="Inter" panose="02000503000000020004" pitchFamily="2" charset="0"/>
                <a:ea typeface="Inter" panose="02000503000000020004" pitchFamily="2" charset="0"/>
                <a:cs typeface="Arial"/>
              </a:rPr>
              <a:t>Around 9k examples</a:t>
            </a:r>
          </a:p>
          <a:p>
            <a:pPr marL="742950" lvl="2" indent="-285750">
              <a:buClr>
                <a:srgbClr val="FDCB1F"/>
              </a:buClr>
              <a:buFont typeface="Wingdings" panose="020B0502030000000004" pitchFamily="34" charset="0"/>
              <a:buChar char="§"/>
            </a:pPr>
            <a:r>
              <a:rPr lang="en-US" sz="1400" dirty="0">
                <a:latin typeface="Inter" panose="02000503000000020004" pitchFamily="2" charset="0"/>
                <a:ea typeface="Inter" panose="02000503000000020004" pitchFamily="2" charset="0"/>
                <a:cs typeface="Arial"/>
              </a:rPr>
              <a:t>Passage-Question pairs with “yes”/”no” labels</a:t>
            </a:r>
          </a:p>
          <a:p>
            <a:pPr marL="457200" lvl="2">
              <a:buClr>
                <a:srgbClr val="FDCB1F"/>
              </a:buClr>
            </a:pPr>
            <a:endParaRPr lang="en-US" sz="1400" dirty="0">
              <a:latin typeface="Inter" panose="02000503000000020004" pitchFamily="2" charset="0"/>
              <a:ea typeface="Inter" panose="02000503000000020004" pitchFamily="2" charset="0"/>
              <a:cs typeface="Arial"/>
            </a:endParaRPr>
          </a:p>
          <a:p>
            <a:pPr marL="457200" lvl="2">
              <a:buClr>
                <a:srgbClr val="FDCB1F"/>
              </a:buClr>
            </a:pPr>
            <a:endParaRPr lang="en-US" sz="1400" dirty="0">
              <a:latin typeface="Inter" panose="02000503000000020004" pitchFamily="2" charset="0"/>
              <a:ea typeface="Inter" panose="02000503000000020004" pitchFamily="2" charset="0"/>
              <a:cs typeface="Arial"/>
            </a:endParaRPr>
          </a:p>
          <a:p>
            <a:pPr marL="457200" lvl="2">
              <a:buClr>
                <a:srgbClr val="FDCB1F"/>
              </a:buClr>
            </a:pPr>
            <a:endParaRPr lang="en-US" sz="1400" dirty="0">
              <a:latin typeface="Inter" panose="02000503000000020004" pitchFamily="2" charset="0"/>
              <a:ea typeface="Inter" panose="02000503000000020004" pitchFamily="2" charset="0"/>
              <a:cs typeface="Arial"/>
            </a:endParaRPr>
          </a:p>
          <a:p>
            <a:pPr marL="571500">
              <a:buClr>
                <a:srgbClr val="FDCB1F"/>
              </a:buClr>
              <a:buFont typeface="Inter Semi Bold" panose="020B0502030000000004" pitchFamily="34" charset="0"/>
              <a:buChar char="✓"/>
            </a:pPr>
            <a:r>
              <a:rPr lang="en-US" b="1" dirty="0">
                <a:latin typeface="Inter" panose="02000503000000020004" pitchFamily="2" charset="0"/>
                <a:ea typeface="Inter" panose="02000503000000020004" pitchFamily="2" charset="0"/>
                <a:cs typeface="Arial"/>
              </a:rPr>
              <a:t>RTE</a:t>
            </a:r>
            <a:endParaRPr lang="en-US" dirty="0">
              <a:solidFill>
                <a:srgbClr val="2A2F3C"/>
              </a:solidFill>
              <a:latin typeface="Inter" panose="02000503000000020004" pitchFamily="2" charset="0"/>
              <a:ea typeface="Inter" panose="02000503000000020004" pitchFamily="2" charset="0"/>
              <a:cs typeface="Arial"/>
            </a:endParaRPr>
          </a:p>
          <a:p>
            <a:pPr marL="742950" lvl="2" indent="-285750">
              <a:buClr>
                <a:srgbClr val="FDCB1F"/>
              </a:buClr>
              <a:buFont typeface="Wingdings" panose="020B0502030000000004" pitchFamily="34" charset="0"/>
              <a:buChar char="§"/>
            </a:pPr>
            <a:r>
              <a:rPr lang="en-US" sz="1400" dirty="0">
                <a:latin typeface="Inter" panose="02000503000000020004" pitchFamily="2" charset="0"/>
                <a:ea typeface="Inter" panose="02000503000000020004" pitchFamily="2" charset="0"/>
                <a:cs typeface="Arial"/>
              </a:rPr>
              <a:t>Around 2.5k examples</a:t>
            </a:r>
          </a:p>
          <a:p>
            <a:pPr marL="742950" lvl="2" indent="-285750">
              <a:buClr>
                <a:srgbClr val="FDCB1F"/>
              </a:buClr>
              <a:buFont typeface="Wingdings" panose="020B0502030000000004" pitchFamily="34" charset="0"/>
              <a:buChar char="§"/>
            </a:pPr>
            <a:r>
              <a:rPr lang="en-US" sz="1400" dirty="0">
                <a:latin typeface="Inter" panose="02000503000000020004" pitchFamily="2" charset="0"/>
                <a:ea typeface="Inter" panose="02000503000000020004" pitchFamily="2" charset="0"/>
                <a:cs typeface="Arial"/>
              </a:rPr>
              <a:t>Premise-Hypothesis pairs with “entailment”/”not entailment” labels </a:t>
            </a:r>
          </a:p>
        </p:txBody>
      </p:sp>
      <p:sp>
        <p:nvSpPr>
          <p:cNvPr id="5" name="Text Placeholder 3">
            <a:extLst>
              <a:ext uri="{FF2B5EF4-FFF2-40B4-BE49-F238E27FC236}">
                <a16:creationId xmlns:a16="http://schemas.microsoft.com/office/drawing/2014/main" id="{6356CEA5-4D33-E7D7-55BC-165D9D4D5231}"/>
              </a:ext>
            </a:extLst>
          </p:cNvPr>
          <p:cNvSpPr txBox="1">
            <a:spLocks/>
          </p:cNvSpPr>
          <p:nvPr/>
        </p:nvSpPr>
        <p:spPr>
          <a:xfrm>
            <a:off x="345232" y="1808166"/>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Poppins"/>
                <a:ea typeface="Inter"/>
                <a:cs typeface="Poppins"/>
              </a:rPr>
              <a:t>Prompt Tuning using external data</a:t>
            </a:r>
            <a:endParaRPr lang="en-US" dirty="0"/>
          </a:p>
        </p:txBody>
      </p:sp>
      <p:pic>
        <p:nvPicPr>
          <p:cNvPr id="14" name="Picture 13">
            <a:extLst>
              <a:ext uri="{FF2B5EF4-FFF2-40B4-BE49-F238E27FC236}">
                <a16:creationId xmlns:a16="http://schemas.microsoft.com/office/drawing/2014/main" id="{62F75CB0-7608-8C93-DF79-B1601353F831}"/>
              </a:ext>
            </a:extLst>
          </p:cNvPr>
          <p:cNvPicPr>
            <a:picLocks noChangeAspect="1"/>
          </p:cNvPicPr>
          <p:nvPr/>
        </p:nvPicPr>
        <p:blipFill>
          <a:blip r:embed="rId2"/>
          <a:stretch>
            <a:fillRect/>
          </a:stretch>
        </p:blipFill>
        <p:spPr>
          <a:xfrm>
            <a:off x="2077251" y="4200480"/>
            <a:ext cx="7532395" cy="779734"/>
          </a:xfrm>
          <a:prstGeom prst="rect">
            <a:avLst/>
          </a:prstGeom>
        </p:spPr>
      </p:pic>
      <p:pic>
        <p:nvPicPr>
          <p:cNvPr id="16" name="Picture 15">
            <a:extLst>
              <a:ext uri="{FF2B5EF4-FFF2-40B4-BE49-F238E27FC236}">
                <a16:creationId xmlns:a16="http://schemas.microsoft.com/office/drawing/2014/main" id="{D4C94242-979B-44B3-4469-D33998C46666}"/>
              </a:ext>
            </a:extLst>
          </p:cNvPr>
          <p:cNvPicPr>
            <a:picLocks noChangeAspect="1"/>
          </p:cNvPicPr>
          <p:nvPr/>
        </p:nvPicPr>
        <p:blipFill>
          <a:blip r:embed="rId3"/>
          <a:stretch>
            <a:fillRect/>
          </a:stretch>
        </p:blipFill>
        <p:spPr>
          <a:xfrm>
            <a:off x="1778891" y="5864848"/>
            <a:ext cx="8129113" cy="785896"/>
          </a:xfrm>
          <a:prstGeom prst="rect">
            <a:avLst/>
          </a:prstGeom>
        </p:spPr>
      </p:pic>
    </p:spTree>
    <p:extLst>
      <p:ext uri="{BB962C8B-B14F-4D97-AF65-F5344CB8AC3E}">
        <p14:creationId xmlns:p14="http://schemas.microsoft.com/office/powerpoint/2010/main" val="2502013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43946-EC02-955D-F0D5-B25410234F0B}"/>
              </a:ext>
            </a:extLst>
          </p:cNvPr>
          <p:cNvSpPr>
            <a:spLocks noGrp="1"/>
          </p:cNvSpPr>
          <p:nvPr>
            <p:ph type="title"/>
          </p:nvPr>
        </p:nvSpPr>
        <p:spPr/>
        <p:txBody>
          <a:bodyPr/>
          <a:lstStyle/>
          <a:p>
            <a:r>
              <a:rPr lang="en-US">
                <a:latin typeface="Poppins"/>
                <a:cs typeface="Poppins"/>
              </a:rPr>
              <a:t>The Team</a:t>
            </a:r>
            <a:endParaRPr lang="en-US"/>
          </a:p>
        </p:txBody>
      </p:sp>
      <p:sp>
        <p:nvSpPr>
          <p:cNvPr id="5" name="Text Placeholder 2">
            <a:extLst>
              <a:ext uri="{FF2B5EF4-FFF2-40B4-BE49-F238E27FC236}">
                <a16:creationId xmlns:a16="http://schemas.microsoft.com/office/drawing/2014/main" id="{EAA92AEE-DF90-3DC5-3352-62E409202128}"/>
              </a:ext>
            </a:extLst>
          </p:cNvPr>
          <p:cNvSpPr>
            <a:spLocks noGrp="1"/>
          </p:cNvSpPr>
          <p:nvPr>
            <p:ph type="body" sz="half" idx="14"/>
          </p:nvPr>
        </p:nvSpPr>
        <p:spPr>
          <a:xfrm>
            <a:off x="694793" y="1877438"/>
            <a:ext cx="10802414" cy="4674865"/>
          </a:xfrm>
        </p:spPr>
        <p:txBody>
          <a:bodyPr vert="horz" lIns="91440" tIns="45720" rIns="91440" bIns="45720" rtlCol="0" anchor="t">
            <a:normAutofit/>
          </a:bodyPr>
          <a:lstStyle/>
          <a:p>
            <a:pPr>
              <a:buFont typeface="Wingdings" pitchFamily="2" charset="2"/>
              <a:buChar char="§"/>
            </a:pPr>
            <a:endParaRPr lang="en-US"/>
          </a:p>
          <a:p>
            <a:pPr>
              <a:buFont typeface="Wingdings" pitchFamily="2" charset="2"/>
              <a:buChar char="§"/>
            </a:pPr>
            <a:endParaRPr lang="en-US"/>
          </a:p>
          <a:p>
            <a:pPr>
              <a:buFont typeface="Wingdings" pitchFamily="2" charset="2"/>
              <a:buChar char="§"/>
            </a:pPr>
            <a:endParaRPr lang="en-US"/>
          </a:p>
        </p:txBody>
      </p:sp>
      <p:pic>
        <p:nvPicPr>
          <p:cNvPr id="8" name="Picture 7" descr="A person wearing glasses and a brown sweater&#10;&#10;Description automatically generated">
            <a:extLst>
              <a:ext uri="{FF2B5EF4-FFF2-40B4-BE49-F238E27FC236}">
                <a16:creationId xmlns:a16="http://schemas.microsoft.com/office/drawing/2014/main" id="{0BE17DAF-7BFA-1410-A580-C10FC02B76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9447" y="2936814"/>
            <a:ext cx="2827413" cy="2665833"/>
          </a:xfrm>
          <a:prstGeom prst="ellipse">
            <a:avLst/>
          </a:prstGeom>
        </p:spPr>
      </p:pic>
      <p:pic>
        <p:nvPicPr>
          <p:cNvPr id="9" name="Picture 8">
            <a:extLst>
              <a:ext uri="{FF2B5EF4-FFF2-40B4-BE49-F238E27FC236}">
                <a16:creationId xmlns:a16="http://schemas.microsoft.com/office/drawing/2014/main" id="{743A0A31-1615-69DE-9ADC-B45756251E62}"/>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4682863" y="2936813"/>
            <a:ext cx="2827413" cy="2665833"/>
          </a:xfrm>
          <a:prstGeom prst="ellipse">
            <a:avLst/>
          </a:prstGeom>
        </p:spPr>
      </p:pic>
      <p:pic>
        <p:nvPicPr>
          <p:cNvPr id="10" name="Picture 9">
            <a:extLst>
              <a:ext uri="{FF2B5EF4-FFF2-40B4-BE49-F238E27FC236}">
                <a16:creationId xmlns:a16="http://schemas.microsoft.com/office/drawing/2014/main" id="{A56D3CE7-CBC0-90D3-5E07-A780F2A9835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596279" y="2936813"/>
            <a:ext cx="2827413" cy="2665833"/>
          </a:xfrm>
          <a:prstGeom prst="ellipse">
            <a:avLst/>
          </a:prstGeom>
        </p:spPr>
      </p:pic>
      <p:sp>
        <p:nvSpPr>
          <p:cNvPr id="11" name="TextBox 10">
            <a:extLst>
              <a:ext uri="{FF2B5EF4-FFF2-40B4-BE49-F238E27FC236}">
                <a16:creationId xmlns:a16="http://schemas.microsoft.com/office/drawing/2014/main" id="{EF18E78E-C768-EECC-D49E-BE13A1FF0519}"/>
              </a:ext>
            </a:extLst>
          </p:cNvPr>
          <p:cNvSpPr txBox="1"/>
          <p:nvPr/>
        </p:nvSpPr>
        <p:spPr>
          <a:xfrm>
            <a:off x="480477" y="5657671"/>
            <a:ext cx="3405352" cy="923330"/>
          </a:xfrm>
          <a:prstGeom prst="rect">
            <a:avLst/>
          </a:prstGeom>
          <a:noFill/>
        </p:spPr>
        <p:txBody>
          <a:bodyPr wrap="square" rtlCol="0">
            <a:spAutoFit/>
          </a:bodyPr>
          <a:lstStyle/>
          <a:p>
            <a:pPr algn="ctr"/>
            <a:r>
              <a:rPr lang="en-US" b="1"/>
              <a:t>Guglielmo </a:t>
            </a:r>
            <a:r>
              <a:rPr lang="en-US" b="1" err="1"/>
              <a:t>Menchetti</a:t>
            </a:r>
            <a:endParaRPr lang="en-US" b="1"/>
          </a:p>
          <a:p>
            <a:pPr algn="ctr"/>
            <a:r>
              <a:rPr lang="en-US"/>
              <a:t>Senior Machine Learning Engineer</a:t>
            </a:r>
          </a:p>
          <a:p>
            <a:endParaRPr lang="en-US"/>
          </a:p>
        </p:txBody>
      </p:sp>
      <p:sp>
        <p:nvSpPr>
          <p:cNvPr id="12" name="TextBox 11">
            <a:extLst>
              <a:ext uri="{FF2B5EF4-FFF2-40B4-BE49-F238E27FC236}">
                <a16:creationId xmlns:a16="http://schemas.microsoft.com/office/drawing/2014/main" id="{1B99EE1F-E016-8E19-CDF2-D9602E5AD66E}"/>
              </a:ext>
            </a:extLst>
          </p:cNvPr>
          <p:cNvSpPr txBox="1"/>
          <p:nvPr/>
        </p:nvSpPr>
        <p:spPr>
          <a:xfrm>
            <a:off x="4393893" y="5657671"/>
            <a:ext cx="3405352" cy="923330"/>
          </a:xfrm>
          <a:prstGeom prst="rect">
            <a:avLst/>
          </a:prstGeom>
          <a:noFill/>
        </p:spPr>
        <p:txBody>
          <a:bodyPr wrap="square" rtlCol="0">
            <a:spAutoFit/>
          </a:bodyPr>
          <a:lstStyle/>
          <a:p>
            <a:pPr algn="ctr"/>
            <a:r>
              <a:rPr lang="en-US" b="1"/>
              <a:t>Lea Cleary</a:t>
            </a:r>
          </a:p>
          <a:p>
            <a:pPr algn="ctr"/>
            <a:r>
              <a:rPr lang="en-US"/>
              <a:t>Machine Learning Engineer</a:t>
            </a:r>
          </a:p>
          <a:p>
            <a:endParaRPr lang="en-US"/>
          </a:p>
        </p:txBody>
      </p:sp>
      <p:sp>
        <p:nvSpPr>
          <p:cNvPr id="13" name="TextBox 12">
            <a:extLst>
              <a:ext uri="{FF2B5EF4-FFF2-40B4-BE49-F238E27FC236}">
                <a16:creationId xmlns:a16="http://schemas.microsoft.com/office/drawing/2014/main" id="{74C8C356-6C69-DEB6-D6F5-C5E507B8FF63}"/>
              </a:ext>
            </a:extLst>
          </p:cNvPr>
          <p:cNvSpPr txBox="1"/>
          <p:nvPr/>
        </p:nvSpPr>
        <p:spPr>
          <a:xfrm>
            <a:off x="8286289" y="5657671"/>
            <a:ext cx="3405356" cy="1200329"/>
          </a:xfrm>
          <a:prstGeom prst="rect">
            <a:avLst/>
          </a:prstGeom>
          <a:noFill/>
        </p:spPr>
        <p:txBody>
          <a:bodyPr wrap="square" rtlCol="0">
            <a:spAutoFit/>
          </a:bodyPr>
          <a:lstStyle/>
          <a:p>
            <a:pPr algn="ctr"/>
            <a:r>
              <a:rPr lang="en-US" b="1"/>
              <a:t>Annie Brinza</a:t>
            </a:r>
          </a:p>
          <a:p>
            <a:pPr algn="ctr"/>
            <a:r>
              <a:rPr lang="en-US"/>
              <a:t>Manager of Data Science and Engineering</a:t>
            </a:r>
          </a:p>
          <a:p>
            <a:endParaRPr lang="en-US"/>
          </a:p>
        </p:txBody>
      </p:sp>
      <p:sp>
        <p:nvSpPr>
          <p:cNvPr id="3" name="Text Placeholder 2">
            <a:extLst>
              <a:ext uri="{FF2B5EF4-FFF2-40B4-BE49-F238E27FC236}">
                <a16:creationId xmlns:a16="http://schemas.microsoft.com/office/drawing/2014/main" id="{DC47205F-232E-D9FC-76C4-6ED14CA01F04}"/>
              </a:ext>
            </a:extLst>
          </p:cNvPr>
          <p:cNvSpPr>
            <a:spLocks noGrp="1"/>
          </p:cNvSpPr>
          <p:nvPr>
            <p:ph type="body" idx="1"/>
          </p:nvPr>
        </p:nvSpPr>
        <p:spPr>
          <a:xfrm>
            <a:off x="694793" y="1964313"/>
            <a:ext cx="10560698" cy="476104"/>
          </a:xfrm>
        </p:spPr>
        <p:txBody>
          <a:bodyPr/>
          <a:lstStyle/>
          <a:p>
            <a:pPr algn="ctr"/>
            <a:r>
              <a:rPr lang="en-US" dirty="0">
                <a:latin typeface="Poppins"/>
                <a:ea typeface="Inter"/>
                <a:cs typeface="Poppins"/>
              </a:rPr>
              <a:t>Wonderlic: Unlock People Potential With Predictive Assessments</a:t>
            </a:r>
          </a:p>
        </p:txBody>
      </p:sp>
    </p:spTree>
    <p:extLst>
      <p:ext uri="{BB962C8B-B14F-4D97-AF65-F5344CB8AC3E}">
        <p14:creationId xmlns:p14="http://schemas.microsoft.com/office/powerpoint/2010/main" val="3855988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EB45-A921-CCB3-38D8-FFB1C9EA8CAB}"/>
              </a:ext>
            </a:extLst>
          </p:cNvPr>
          <p:cNvSpPr>
            <a:spLocks noGrp="1"/>
          </p:cNvSpPr>
          <p:nvPr>
            <p:ph type="title"/>
          </p:nvPr>
        </p:nvSpPr>
        <p:spPr/>
        <p:txBody>
          <a:bodyPr/>
          <a:lstStyle/>
          <a:p>
            <a:r>
              <a:rPr lang="en-US" dirty="0">
                <a:latin typeface="Poppins"/>
                <a:cs typeface="Poppins"/>
              </a:rPr>
              <a:t>Our Approach</a:t>
            </a:r>
            <a:endParaRPr lang="en-US" b="0" dirty="0">
              <a:latin typeface="Poppins"/>
              <a:cs typeface="Poppins"/>
            </a:endParaRPr>
          </a:p>
        </p:txBody>
      </p:sp>
      <p:sp>
        <p:nvSpPr>
          <p:cNvPr id="4" name="Text Placeholder 3">
            <a:extLst>
              <a:ext uri="{FF2B5EF4-FFF2-40B4-BE49-F238E27FC236}">
                <a16:creationId xmlns:a16="http://schemas.microsoft.com/office/drawing/2014/main" id="{EC6AFFE9-34D1-0EDA-A737-308BB51387EB}"/>
              </a:ext>
            </a:extLst>
          </p:cNvPr>
          <p:cNvSpPr>
            <a:spLocks noGrp="1"/>
          </p:cNvSpPr>
          <p:nvPr>
            <p:ph type="body" idx="1"/>
          </p:nvPr>
        </p:nvSpPr>
        <p:spPr>
          <a:xfrm>
            <a:off x="236756" y="1833282"/>
            <a:ext cx="5100889" cy="486662"/>
          </a:xfrm>
        </p:spPr>
        <p:txBody>
          <a:bodyPr/>
          <a:lstStyle/>
          <a:p>
            <a:r>
              <a:rPr lang="en-US" dirty="0">
                <a:latin typeface="Poppins"/>
                <a:ea typeface="Inter"/>
                <a:cs typeface="Poppins"/>
              </a:rPr>
              <a:t>What we tried</a:t>
            </a:r>
            <a:endParaRPr lang="en-US" dirty="0"/>
          </a:p>
        </p:txBody>
      </p:sp>
      <p:sp>
        <p:nvSpPr>
          <p:cNvPr id="5" name="Text Placeholder 4">
            <a:extLst>
              <a:ext uri="{FF2B5EF4-FFF2-40B4-BE49-F238E27FC236}">
                <a16:creationId xmlns:a16="http://schemas.microsoft.com/office/drawing/2014/main" id="{52E393C0-4D15-C757-5F16-04529456F054}"/>
              </a:ext>
            </a:extLst>
          </p:cNvPr>
          <p:cNvSpPr>
            <a:spLocks noGrp="1"/>
          </p:cNvSpPr>
          <p:nvPr>
            <p:ph type="body" sz="half" idx="15"/>
          </p:nvPr>
        </p:nvSpPr>
        <p:spPr>
          <a:xfrm>
            <a:off x="6096000" y="2393068"/>
            <a:ext cx="5401207" cy="3957849"/>
          </a:xfrm>
        </p:spPr>
        <p:txBody>
          <a:bodyPr vert="horz" lIns="91440" tIns="45720" rIns="91440" bIns="45720" rtlCol="0" anchor="t">
            <a:normAutofit/>
          </a:bodyPr>
          <a:lstStyle/>
          <a:p>
            <a:r>
              <a:rPr lang="en-US" b="1" dirty="0">
                <a:latin typeface="Inter" panose="02000503000000020004" pitchFamily="2" charset="0"/>
                <a:ea typeface="Inter" panose="02000503000000020004" pitchFamily="2" charset="0"/>
                <a:cs typeface="Inter"/>
              </a:rPr>
              <a:t>Prompt Engineering and ICL </a:t>
            </a:r>
          </a:p>
          <a:p>
            <a:pPr marL="571500"/>
            <a:r>
              <a:rPr lang="en-US" dirty="0">
                <a:latin typeface="Inter" panose="02000503000000020004" pitchFamily="2" charset="0"/>
                <a:ea typeface="Inter" panose="02000503000000020004" pitchFamily="2" charset="0"/>
                <a:cs typeface="Inter"/>
              </a:rPr>
              <a:t>Easy to implement and to use as baseline</a:t>
            </a:r>
          </a:p>
          <a:p>
            <a:pPr marL="571500"/>
            <a:r>
              <a:rPr lang="en-US" dirty="0">
                <a:latin typeface="Inter" panose="02000503000000020004" pitchFamily="2" charset="0"/>
                <a:ea typeface="Inter" panose="02000503000000020004" pitchFamily="2" charset="0"/>
                <a:cs typeface="Inter"/>
              </a:rPr>
              <a:t>Often produces great results</a:t>
            </a:r>
            <a:endParaRPr lang="en-US" b="1" dirty="0">
              <a:latin typeface="Inter" panose="02000503000000020004" pitchFamily="2" charset="0"/>
              <a:ea typeface="Inter" panose="02000503000000020004" pitchFamily="2" charset="0"/>
              <a:cs typeface="Inter"/>
            </a:endParaRPr>
          </a:p>
          <a:p>
            <a:r>
              <a:rPr lang="en-US" b="1" dirty="0">
                <a:latin typeface="Inter" panose="02000503000000020004" pitchFamily="2" charset="0"/>
                <a:ea typeface="Inter" panose="02000503000000020004" pitchFamily="2" charset="0"/>
                <a:cs typeface="Inter"/>
              </a:rPr>
              <a:t>Prompt Tuning</a:t>
            </a:r>
          </a:p>
          <a:p>
            <a:pPr marL="571500">
              <a:buClr>
                <a:srgbClr val="FDCB1F"/>
              </a:buClr>
              <a:buFont typeface="Inter Semi Bold" panose="020B0604020202020204" pitchFamily="34" charset="0"/>
              <a:buChar char="✓"/>
            </a:pPr>
            <a:r>
              <a:rPr lang="en-US" dirty="0">
                <a:latin typeface="Inter" panose="02000503000000020004" pitchFamily="2" charset="0"/>
                <a:ea typeface="Inter" panose="02000503000000020004" pitchFamily="2" charset="0"/>
                <a:cs typeface="Inter"/>
              </a:rPr>
              <a:t>Fine-Tuning on additional datasets</a:t>
            </a:r>
          </a:p>
          <a:p>
            <a:pPr marL="571500">
              <a:buClr>
                <a:srgbClr val="FDCB1F"/>
              </a:buClr>
              <a:buFont typeface="Inter Semi Bold" panose="020B0604020202020204" pitchFamily="34" charset="0"/>
              <a:buChar char="✓"/>
            </a:pPr>
            <a:r>
              <a:rPr lang="en-US" dirty="0">
                <a:latin typeface="Inter" panose="02000503000000020004" pitchFamily="2" charset="0"/>
                <a:ea typeface="Inter" panose="02000503000000020004" pitchFamily="2" charset="0"/>
                <a:cs typeface="Inter"/>
              </a:rPr>
              <a:t>Limited amount of time and resources</a:t>
            </a:r>
            <a:endParaRPr lang="en-US" dirty="0">
              <a:latin typeface="Inter" panose="02000503000000020004" pitchFamily="2" charset="0"/>
              <a:ea typeface="Inter" panose="02000503000000020004" pitchFamily="2" charset="0"/>
            </a:endParaRPr>
          </a:p>
          <a:p>
            <a:pPr>
              <a:buClr>
                <a:srgbClr val="FDCB1F"/>
              </a:buClr>
              <a:buFont typeface="Inter Semi Bold" panose="020B0502030000000004" pitchFamily="34" charset="0"/>
              <a:buChar char="✓"/>
            </a:pPr>
            <a:r>
              <a:rPr lang="en-US" b="1" dirty="0" err="1">
                <a:latin typeface="Inter" panose="02000503000000020004" pitchFamily="2" charset="0"/>
                <a:ea typeface="Inter" panose="02000503000000020004" pitchFamily="2" charset="0"/>
                <a:cs typeface="Inter"/>
              </a:rPr>
              <a:t>SetFit</a:t>
            </a:r>
            <a:endParaRPr lang="en-US" b="1" dirty="0">
              <a:latin typeface="Inter" panose="02000503000000020004" pitchFamily="2" charset="0"/>
              <a:ea typeface="Inter" panose="02000503000000020004" pitchFamily="2" charset="0"/>
              <a:cs typeface="Inter"/>
            </a:endParaRPr>
          </a:p>
          <a:p>
            <a:pPr marL="571500"/>
            <a:r>
              <a:rPr lang="en-US" dirty="0">
                <a:latin typeface="Inter" panose="02000503000000020004" pitchFamily="2" charset="0"/>
                <a:ea typeface="Inter" panose="02000503000000020004" pitchFamily="2" charset="0"/>
                <a:cs typeface="Inter"/>
              </a:rPr>
              <a:t>Small amount of data</a:t>
            </a:r>
            <a:endParaRPr lang="en-US" dirty="0">
              <a:latin typeface="Inter" panose="02000503000000020004" pitchFamily="2" charset="0"/>
              <a:ea typeface="Inter" panose="02000503000000020004" pitchFamily="2" charset="0"/>
              <a:cs typeface="Arial"/>
            </a:endParaRPr>
          </a:p>
          <a:p>
            <a:pPr marL="571500"/>
            <a:r>
              <a:rPr lang="en-US" dirty="0">
                <a:latin typeface="Inter" panose="02000503000000020004" pitchFamily="2" charset="0"/>
                <a:ea typeface="Inter" panose="02000503000000020004" pitchFamily="2" charset="0"/>
                <a:cs typeface="Arial"/>
              </a:rPr>
              <a:t>Quick training on (relatively) small LLMs</a:t>
            </a:r>
          </a:p>
          <a:p>
            <a:pPr marL="0" indent="0">
              <a:buNone/>
            </a:pPr>
            <a:endParaRPr lang="en-US" dirty="0">
              <a:latin typeface="Inter" panose="02000503000000020004" pitchFamily="2" charset="0"/>
              <a:ea typeface="Inter" panose="02000503000000020004" pitchFamily="2" charset="0"/>
            </a:endParaRPr>
          </a:p>
        </p:txBody>
      </p:sp>
      <p:sp>
        <p:nvSpPr>
          <p:cNvPr id="6" name="Text Placeholder 5">
            <a:extLst>
              <a:ext uri="{FF2B5EF4-FFF2-40B4-BE49-F238E27FC236}">
                <a16:creationId xmlns:a16="http://schemas.microsoft.com/office/drawing/2014/main" id="{CE1D7E89-A706-9716-4F04-B54A7D7AF90F}"/>
              </a:ext>
            </a:extLst>
          </p:cNvPr>
          <p:cNvSpPr>
            <a:spLocks noGrp="1"/>
          </p:cNvSpPr>
          <p:nvPr>
            <p:ph type="body" idx="16"/>
          </p:nvPr>
        </p:nvSpPr>
        <p:spPr>
          <a:xfrm>
            <a:off x="6096000" y="1833282"/>
            <a:ext cx="5401207" cy="486662"/>
          </a:xfrm>
        </p:spPr>
        <p:txBody>
          <a:bodyPr/>
          <a:lstStyle/>
          <a:p>
            <a:r>
              <a:rPr lang="en-US" dirty="0">
                <a:latin typeface="Poppins"/>
                <a:ea typeface="Inter"/>
                <a:cs typeface="Poppins"/>
              </a:rPr>
              <a:t>Why we tried them</a:t>
            </a:r>
            <a:endParaRPr lang="en-US" dirty="0"/>
          </a:p>
        </p:txBody>
      </p:sp>
      <p:sp>
        <p:nvSpPr>
          <p:cNvPr id="7" name="Text Placeholder 4">
            <a:extLst>
              <a:ext uri="{FF2B5EF4-FFF2-40B4-BE49-F238E27FC236}">
                <a16:creationId xmlns:a16="http://schemas.microsoft.com/office/drawing/2014/main" id="{7E21FC02-68D4-514A-0CBC-509DEDC27F29}"/>
              </a:ext>
            </a:extLst>
          </p:cNvPr>
          <p:cNvSpPr txBox="1">
            <a:spLocks/>
          </p:cNvSpPr>
          <p:nvPr/>
        </p:nvSpPr>
        <p:spPr>
          <a:xfrm>
            <a:off x="236756" y="2393068"/>
            <a:ext cx="5401207" cy="3957849"/>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Inter Regular Light"/>
              <a:buChar char="✓"/>
            </a:pPr>
            <a:r>
              <a:rPr lang="en-US" b="1" dirty="0">
                <a:latin typeface="Inter" panose="02000503000000020004" pitchFamily="2" charset="0"/>
                <a:ea typeface="Inter" panose="02000503000000020004" pitchFamily="2" charset="0"/>
                <a:cs typeface="Inter"/>
              </a:rPr>
              <a:t>Prompt Engineering and ICL </a:t>
            </a:r>
          </a:p>
          <a:p>
            <a:pPr>
              <a:buFont typeface="Inter Regular Light"/>
              <a:buChar char="✓"/>
            </a:pPr>
            <a:r>
              <a:rPr lang="en-US" b="1" dirty="0">
                <a:latin typeface="Inter" panose="02000503000000020004" pitchFamily="2" charset="0"/>
                <a:ea typeface="Inter" panose="02000503000000020004" pitchFamily="2" charset="0"/>
                <a:cs typeface="Inter"/>
              </a:rPr>
              <a:t>Prompt Tuning</a:t>
            </a:r>
            <a:endParaRPr lang="en-US" dirty="0">
              <a:latin typeface="Inter" panose="02000503000000020004" pitchFamily="2" charset="0"/>
              <a:ea typeface="Inter" panose="02000503000000020004" pitchFamily="2" charset="0"/>
            </a:endParaRPr>
          </a:p>
          <a:p>
            <a:pPr>
              <a:buClr>
                <a:srgbClr val="FDCB1F"/>
              </a:buClr>
              <a:buFont typeface="Inter Regular Light"/>
              <a:buChar char="✓"/>
            </a:pPr>
            <a:r>
              <a:rPr lang="en-US" b="1" dirty="0" err="1">
                <a:latin typeface="Inter" panose="02000503000000020004" pitchFamily="2" charset="0"/>
                <a:ea typeface="Inter" panose="02000503000000020004" pitchFamily="2" charset="0"/>
                <a:cs typeface="Inter"/>
              </a:rPr>
              <a:t>SetFit</a:t>
            </a:r>
            <a:endParaRPr lang="en-US" b="1" dirty="0">
              <a:latin typeface="Inter" panose="02000503000000020004" pitchFamily="2" charset="0"/>
              <a:ea typeface="Inter" panose="02000503000000020004" pitchFamily="2" charset="0"/>
              <a:cs typeface="Inter"/>
            </a:endParaRPr>
          </a:p>
          <a:p>
            <a:pPr>
              <a:buFont typeface="Inter Regular Light"/>
              <a:buChar char="✓"/>
            </a:pPr>
            <a:endParaRPr lang="en-US" dirty="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59253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EB45-A921-CCB3-38D8-FFB1C9EA8CAB}"/>
              </a:ext>
            </a:extLst>
          </p:cNvPr>
          <p:cNvSpPr>
            <a:spLocks noGrp="1"/>
          </p:cNvSpPr>
          <p:nvPr>
            <p:ph type="title"/>
          </p:nvPr>
        </p:nvSpPr>
        <p:spPr/>
        <p:txBody>
          <a:bodyPr/>
          <a:lstStyle/>
          <a:p>
            <a:r>
              <a:rPr lang="en-US" dirty="0">
                <a:latin typeface="Poppins"/>
                <a:cs typeface="Poppins"/>
              </a:rPr>
              <a:t>Prompt Engineering and ICL- Overview</a:t>
            </a:r>
            <a:endParaRPr lang="en-US" dirty="0"/>
          </a:p>
        </p:txBody>
      </p:sp>
      <p:sp>
        <p:nvSpPr>
          <p:cNvPr id="3" name="Text Placeholder 2">
            <a:extLst>
              <a:ext uri="{FF2B5EF4-FFF2-40B4-BE49-F238E27FC236}">
                <a16:creationId xmlns:a16="http://schemas.microsoft.com/office/drawing/2014/main" id="{6AC98B6F-7096-9A63-3E09-8B636AC9EBAE}"/>
              </a:ext>
            </a:extLst>
          </p:cNvPr>
          <p:cNvSpPr>
            <a:spLocks noGrp="1"/>
          </p:cNvSpPr>
          <p:nvPr>
            <p:ph type="body" sz="half" idx="14"/>
          </p:nvPr>
        </p:nvSpPr>
        <p:spPr>
          <a:xfrm>
            <a:off x="191499" y="4678196"/>
            <a:ext cx="5378408" cy="1798850"/>
          </a:xfrm>
        </p:spPr>
        <p:txBody>
          <a:bodyPr vert="horz" lIns="91440" tIns="45720" rIns="91440" bIns="45720" rtlCol="0" anchor="t">
            <a:normAutofit/>
          </a:bodyPr>
          <a:lstStyle/>
          <a:p>
            <a:pPr>
              <a:buFont typeface="Inter Regular Light"/>
              <a:buChar char="✓"/>
            </a:pPr>
            <a:r>
              <a:rPr lang="en-US" b="1" dirty="0">
                <a:latin typeface="Inter"/>
                <a:ea typeface="Inter"/>
                <a:cs typeface="Inter"/>
              </a:rPr>
              <a:t>Include examples </a:t>
            </a:r>
            <a:r>
              <a:rPr lang="en-US" dirty="0">
                <a:latin typeface="Inter"/>
                <a:ea typeface="Inter"/>
                <a:cs typeface="Inter"/>
              </a:rPr>
              <a:t>of the task in the input prompt</a:t>
            </a:r>
          </a:p>
          <a:p>
            <a:pPr>
              <a:buFont typeface="Inter Regular Light"/>
              <a:buChar char="✓"/>
            </a:pPr>
            <a:r>
              <a:rPr lang="en-US" dirty="0">
                <a:latin typeface="Inter"/>
                <a:ea typeface="Inter"/>
              </a:rPr>
              <a:t>Additional step: </a:t>
            </a:r>
            <a:r>
              <a:rPr lang="en-US" b="1" dirty="0">
                <a:latin typeface="Inter"/>
                <a:ea typeface="Inter"/>
              </a:rPr>
              <a:t>dataset preparation</a:t>
            </a:r>
            <a:endParaRPr lang="en-US" b="1" dirty="0"/>
          </a:p>
        </p:txBody>
      </p:sp>
      <p:sp>
        <p:nvSpPr>
          <p:cNvPr id="4" name="Text Placeholder 3">
            <a:extLst>
              <a:ext uri="{FF2B5EF4-FFF2-40B4-BE49-F238E27FC236}">
                <a16:creationId xmlns:a16="http://schemas.microsoft.com/office/drawing/2014/main" id="{EC6AFFE9-34D1-0EDA-A737-308BB51387EB}"/>
              </a:ext>
            </a:extLst>
          </p:cNvPr>
          <p:cNvSpPr>
            <a:spLocks noGrp="1"/>
          </p:cNvSpPr>
          <p:nvPr>
            <p:ph type="body" idx="1"/>
          </p:nvPr>
        </p:nvSpPr>
        <p:spPr>
          <a:xfrm>
            <a:off x="191500" y="4129630"/>
            <a:ext cx="5853480" cy="486662"/>
          </a:xfrm>
        </p:spPr>
        <p:txBody>
          <a:bodyPr/>
          <a:lstStyle/>
          <a:p>
            <a:r>
              <a:rPr lang="en-US" dirty="0">
                <a:latin typeface="Poppins"/>
                <a:ea typeface="Inter"/>
                <a:cs typeface="Poppins"/>
              </a:rPr>
              <a:t>In Context Learning</a:t>
            </a:r>
            <a:endParaRPr lang="en-US" dirty="0"/>
          </a:p>
        </p:txBody>
      </p:sp>
      <p:sp>
        <p:nvSpPr>
          <p:cNvPr id="5" name="Text Placeholder 4">
            <a:extLst>
              <a:ext uri="{FF2B5EF4-FFF2-40B4-BE49-F238E27FC236}">
                <a16:creationId xmlns:a16="http://schemas.microsoft.com/office/drawing/2014/main" id="{52E393C0-4D15-C757-5F16-04529456F054}"/>
              </a:ext>
            </a:extLst>
          </p:cNvPr>
          <p:cNvSpPr>
            <a:spLocks noGrp="1"/>
          </p:cNvSpPr>
          <p:nvPr>
            <p:ph type="body" sz="half" idx="15"/>
          </p:nvPr>
        </p:nvSpPr>
        <p:spPr>
          <a:xfrm>
            <a:off x="192133" y="2415713"/>
            <a:ext cx="6333258" cy="1784738"/>
          </a:xfrm>
        </p:spPr>
        <p:txBody>
          <a:bodyPr vert="horz" lIns="91440" tIns="45720" rIns="91440" bIns="45720" rtlCol="0" anchor="t">
            <a:normAutofit/>
          </a:bodyPr>
          <a:lstStyle/>
          <a:p>
            <a:pPr>
              <a:buFont typeface="Inter Regular Light"/>
              <a:buChar char="✓"/>
            </a:pPr>
            <a:r>
              <a:rPr lang="en-US" dirty="0">
                <a:latin typeface="Inter"/>
                <a:ea typeface="Inter"/>
                <a:cs typeface="Arial"/>
              </a:rPr>
              <a:t>Adapt LLMs knowledge and capabilities for a particular task</a:t>
            </a:r>
          </a:p>
          <a:p>
            <a:pPr>
              <a:buFont typeface="Inter Regular Light"/>
              <a:buChar char="✓"/>
            </a:pPr>
            <a:r>
              <a:rPr lang="en-US" dirty="0">
                <a:latin typeface="Inter"/>
                <a:ea typeface="Inter"/>
                <a:cs typeface="Inter"/>
              </a:rPr>
              <a:t>Design </a:t>
            </a:r>
            <a:r>
              <a:rPr lang="en-US" b="1" dirty="0">
                <a:latin typeface="Inter"/>
                <a:ea typeface="Inter"/>
                <a:cs typeface="Inter"/>
              </a:rPr>
              <a:t>input prompts</a:t>
            </a:r>
            <a:r>
              <a:rPr lang="en-US" dirty="0">
                <a:latin typeface="Inter"/>
                <a:ea typeface="Inter"/>
                <a:cs typeface="Inter"/>
              </a:rPr>
              <a:t> to elicit the desired response from the LLM</a:t>
            </a:r>
            <a:endParaRPr lang="en-US" dirty="0"/>
          </a:p>
          <a:p>
            <a:pPr>
              <a:buFont typeface="Inter Regular Light"/>
              <a:buChar char="✓"/>
            </a:pPr>
            <a:r>
              <a:rPr lang="en-US" b="1" dirty="0">
                <a:latin typeface="Inter"/>
                <a:ea typeface="Inter"/>
                <a:cs typeface="Inter"/>
              </a:rPr>
              <a:t>Iterative refinement</a:t>
            </a:r>
          </a:p>
          <a:p>
            <a:pPr marL="571500">
              <a:buClr>
                <a:srgbClr val="FDCB1F"/>
              </a:buClr>
              <a:buFont typeface="Inter Regular Light"/>
              <a:buChar char="✓"/>
            </a:pPr>
            <a:r>
              <a:rPr lang="en-US" dirty="0">
                <a:latin typeface="Inter"/>
                <a:ea typeface="Inter"/>
                <a:cs typeface="Arial"/>
              </a:rPr>
              <a:t>Adjust the prompts based on experimentation </a:t>
            </a:r>
            <a:endParaRPr lang="en-US" dirty="0">
              <a:latin typeface="Inter"/>
              <a:cs typeface="Arial"/>
            </a:endParaRPr>
          </a:p>
          <a:p>
            <a:pPr marL="571500">
              <a:buClr>
                <a:srgbClr val="FDCB1F"/>
              </a:buClr>
              <a:buFont typeface="Inter Regular Light"/>
              <a:buChar char="✓"/>
            </a:pPr>
            <a:r>
              <a:rPr lang="en-US" b="1" dirty="0">
                <a:latin typeface="Inter"/>
                <a:ea typeface="Inter"/>
                <a:cs typeface="Inter"/>
              </a:rPr>
              <a:t>Example</a:t>
            </a:r>
            <a:r>
              <a:rPr lang="en-US" dirty="0">
                <a:latin typeface="Inter"/>
                <a:ea typeface="Inter"/>
                <a:cs typeface="Inter"/>
              </a:rPr>
              <a:t>: trying different phrasing or structure</a:t>
            </a:r>
            <a:endParaRPr lang="en-US" dirty="0">
              <a:latin typeface="Inter"/>
              <a:cs typeface="Arial"/>
            </a:endParaRPr>
          </a:p>
        </p:txBody>
      </p:sp>
      <p:sp>
        <p:nvSpPr>
          <p:cNvPr id="6" name="Text Placeholder 5">
            <a:extLst>
              <a:ext uri="{FF2B5EF4-FFF2-40B4-BE49-F238E27FC236}">
                <a16:creationId xmlns:a16="http://schemas.microsoft.com/office/drawing/2014/main" id="{CE1D7E89-A706-9716-4F04-B54A7D7AF90F}"/>
              </a:ext>
            </a:extLst>
          </p:cNvPr>
          <p:cNvSpPr>
            <a:spLocks noGrp="1"/>
          </p:cNvSpPr>
          <p:nvPr>
            <p:ph type="body" idx="16"/>
          </p:nvPr>
        </p:nvSpPr>
        <p:spPr>
          <a:xfrm>
            <a:off x="191499" y="1867148"/>
            <a:ext cx="5477819" cy="486662"/>
          </a:xfrm>
        </p:spPr>
        <p:txBody>
          <a:bodyPr/>
          <a:lstStyle/>
          <a:p>
            <a:r>
              <a:rPr lang="en-US" dirty="0">
                <a:latin typeface="Poppins"/>
                <a:ea typeface="Inter"/>
                <a:cs typeface="Poppins"/>
              </a:rPr>
              <a:t>Prompt Engineering</a:t>
            </a:r>
            <a:endParaRPr lang="en-US" dirty="0"/>
          </a:p>
        </p:txBody>
      </p:sp>
      <p:pic>
        <p:nvPicPr>
          <p:cNvPr id="8" name="Picture 7" descr="A screenshot of a diagram&#10;&#10;Description automatically generated">
            <a:extLst>
              <a:ext uri="{FF2B5EF4-FFF2-40B4-BE49-F238E27FC236}">
                <a16:creationId xmlns:a16="http://schemas.microsoft.com/office/drawing/2014/main" id="{E6CC5A13-6B22-BCBD-CF34-ECE08CDCA610}"/>
              </a:ext>
            </a:extLst>
          </p:cNvPr>
          <p:cNvPicPr>
            <a:picLocks noChangeAspect="1"/>
          </p:cNvPicPr>
          <p:nvPr/>
        </p:nvPicPr>
        <p:blipFill>
          <a:blip r:embed="rId3"/>
          <a:stretch>
            <a:fillRect/>
          </a:stretch>
        </p:blipFill>
        <p:spPr>
          <a:xfrm>
            <a:off x="6420640" y="2657273"/>
            <a:ext cx="5484685" cy="2326836"/>
          </a:xfrm>
          <a:prstGeom prst="rect">
            <a:avLst/>
          </a:prstGeom>
        </p:spPr>
      </p:pic>
      <p:sp>
        <p:nvSpPr>
          <p:cNvPr id="9" name="TextBox 8">
            <a:extLst>
              <a:ext uri="{FF2B5EF4-FFF2-40B4-BE49-F238E27FC236}">
                <a16:creationId xmlns:a16="http://schemas.microsoft.com/office/drawing/2014/main" id="{24447871-A75B-4DBC-B661-EF7CA29F2C5C}"/>
              </a:ext>
            </a:extLst>
          </p:cNvPr>
          <p:cNvSpPr txBox="1"/>
          <p:nvPr/>
        </p:nvSpPr>
        <p:spPr>
          <a:xfrm>
            <a:off x="6420640" y="5039971"/>
            <a:ext cx="5484685" cy="215444"/>
          </a:xfrm>
          <a:prstGeom prst="rect">
            <a:avLst/>
          </a:prstGeom>
          <a:noFill/>
        </p:spPr>
        <p:txBody>
          <a:bodyPr wrap="square" rtlCol="0">
            <a:spAutoFit/>
          </a:bodyPr>
          <a:lstStyle/>
          <a:p>
            <a:pPr algn="ctr"/>
            <a:r>
              <a:rPr lang="en-US" sz="800" dirty="0">
                <a:latin typeface="Inter" panose="02000503000000020004" pitchFamily="2" charset="0"/>
                <a:ea typeface="Inter" panose="02000503000000020004" pitchFamily="2" charset="0"/>
              </a:rPr>
              <a:t>Source: Coursera - </a:t>
            </a:r>
            <a:r>
              <a:rPr lang="en-US" sz="800" i="0" u="none" strike="noStrike" dirty="0">
                <a:effectLst/>
                <a:latin typeface="Inter" panose="02000503000000020004" pitchFamily="2" charset="0"/>
                <a:ea typeface="Inter" panose="02000503000000020004" pitchFamily="2" charset="0"/>
              </a:rPr>
              <a:t>Generative AI with Large Language Models</a:t>
            </a:r>
            <a:r>
              <a:rPr lang="en-US" sz="800" dirty="0">
                <a:latin typeface="Inter" panose="02000503000000020004" pitchFamily="2" charset="0"/>
                <a:ea typeface="Inter" panose="02000503000000020004" pitchFamily="2" charset="0"/>
              </a:rPr>
              <a:t> </a:t>
            </a:r>
          </a:p>
        </p:txBody>
      </p:sp>
    </p:spTree>
    <p:extLst>
      <p:ext uri="{BB962C8B-B14F-4D97-AF65-F5344CB8AC3E}">
        <p14:creationId xmlns:p14="http://schemas.microsoft.com/office/powerpoint/2010/main" val="2440542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EB45-A921-CCB3-38D8-FFB1C9EA8CAB}"/>
              </a:ext>
            </a:extLst>
          </p:cNvPr>
          <p:cNvSpPr>
            <a:spLocks noGrp="1"/>
          </p:cNvSpPr>
          <p:nvPr>
            <p:ph type="title"/>
          </p:nvPr>
        </p:nvSpPr>
        <p:spPr/>
        <p:txBody>
          <a:bodyPr/>
          <a:lstStyle/>
          <a:p>
            <a:r>
              <a:rPr lang="en-US" dirty="0">
                <a:latin typeface="Poppins"/>
                <a:cs typeface="Poppins"/>
              </a:rPr>
              <a:t>Prompt Engineering and ICL – ML Competition</a:t>
            </a:r>
            <a:endParaRPr lang="en-US" dirty="0"/>
          </a:p>
        </p:txBody>
      </p:sp>
      <p:sp>
        <p:nvSpPr>
          <p:cNvPr id="14" name="Text Placeholder 5">
            <a:extLst>
              <a:ext uri="{FF2B5EF4-FFF2-40B4-BE49-F238E27FC236}">
                <a16:creationId xmlns:a16="http://schemas.microsoft.com/office/drawing/2014/main" id="{D17178FB-B874-4F1C-6120-DBFC42ACC243}"/>
              </a:ext>
            </a:extLst>
          </p:cNvPr>
          <p:cNvSpPr txBox="1">
            <a:spLocks/>
          </p:cNvSpPr>
          <p:nvPr/>
        </p:nvSpPr>
        <p:spPr>
          <a:xfrm>
            <a:off x="304829" y="1932335"/>
            <a:ext cx="5364296" cy="4819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Poppins"/>
                <a:ea typeface="Inter"/>
                <a:cs typeface="Poppins"/>
              </a:rPr>
              <a:t>Methods we tried</a:t>
            </a:r>
            <a:endParaRPr lang="en-US" dirty="0"/>
          </a:p>
        </p:txBody>
      </p:sp>
      <p:sp>
        <p:nvSpPr>
          <p:cNvPr id="16" name="Text Placeholder 4">
            <a:extLst>
              <a:ext uri="{FF2B5EF4-FFF2-40B4-BE49-F238E27FC236}">
                <a16:creationId xmlns:a16="http://schemas.microsoft.com/office/drawing/2014/main" id="{27B3D63F-BF55-DA20-E981-B97F4AD24870}"/>
              </a:ext>
            </a:extLst>
          </p:cNvPr>
          <p:cNvSpPr txBox="1">
            <a:spLocks/>
          </p:cNvSpPr>
          <p:nvPr/>
        </p:nvSpPr>
        <p:spPr>
          <a:xfrm>
            <a:off x="304829" y="2420303"/>
            <a:ext cx="6066292" cy="2740342"/>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Inter Regular Light"/>
              <a:buChar char="✓"/>
            </a:pPr>
            <a:r>
              <a:rPr lang="en-US" dirty="0">
                <a:latin typeface="Inter"/>
                <a:ea typeface="Inter"/>
                <a:cs typeface="Arial"/>
              </a:rPr>
              <a:t>Zero-shot and Few-Shot</a:t>
            </a:r>
          </a:p>
          <a:p>
            <a:pPr>
              <a:buFont typeface="Inter Regular Light"/>
              <a:buChar char="✓"/>
            </a:pPr>
            <a:r>
              <a:rPr lang="en-US" dirty="0">
                <a:latin typeface="Inter"/>
                <a:ea typeface="Inter"/>
                <a:cs typeface="Arial"/>
              </a:rPr>
              <a:t>Few-shot limited by the model’s max input tokens</a:t>
            </a:r>
            <a:endParaRPr lang="en-US" b="1" dirty="0">
              <a:latin typeface="Inter"/>
              <a:ea typeface="Inter"/>
              <a:cs typeface="Arial"/>
            </a:endParaRPr>
          </a:p>
          <a:p>
            <a:pPr>
              <a:buFont typeface="Inter Regular Light"/>
              <a:buChar char="✓"/>
            </a:pPr>
            <a:r>
              <a:rPr lang="en-US" b="1" dirty="0">
                <a:latin typeface="Inter"/>
                <a:ea typeface="Inter"/>
                <a:cs typeface="Arial"/>
              </a:rPr>
              <a:t>Clarity, Fairness and Empathy</a:t>
            </a:r>
            <a:endParaRPr lang="en-US" b="1" dirty="0">
              <a:latin typeface="Inter"/>
              <a:cs typeface="Arial"/>
            </a:endParaRPr>
          </a:p>
          <a:p>
            <a:pPr marL="571500">
              <a:buFont typeface="Inter Regular Light"/>
              <a:buChar char="✓"/>
            </a:pPr>
            <a:r>
              <a:rPr lang="en-US" dirty="0">
                <a:latin typeface="Inter"/>
                <a:ea typeface="Inter"/>
                <a:cs typeface="Arial"/>
              </a:rPr>
              <a:t>Used the training data as context examples</a:t>
            </a:r>
          </a:p>
          <a:p>
            <a:pPr marL="571500">
              <a:buFont typeface="Inter Regular Light"/>
              <a:buChar char="✓"/>
            </a:pPr>
            <a:r>
              <a:rPr lang="en-US" dirty="0">
                <a:latin typeface="Inter"/>
                <a:ea typeface="Inter"/>
                <a:cs typeface="Arial"/>
              </a:rPr>
              <a:t>Each model required a different prompt</a:t>
            </a:r>
            <a:endParaRPr lang="en-US" dirty="0">
              <a:latin typeface="Inter"/>
              <a:cs typeface="Arial"/>
            </a:endParaRPr>
          </a:p>
          <a:p>
            <a:pPr>
              <a:buClr>
                <a:srgbClr val="FDCB1F"/>
              </a:buClr>
              <a:buFont typeface="Inter Regular Light"/>
              <a:buChar char="✓"/>
            </a:pPr>
            <a:r>
              <a:rPr lang="en-US" b="1" dirty="0">
                <a:latin typeface="Inter"/>
                <a:ea typeface="Inter"/>
                <a:cs typeface="Arial"/>
              </a:rPr>
              <a:t>Interview</a:t>
            </a:r>
            <a:endParaRPr lang="en-US" dirty="0">
              <a:latin typeface="Inter"/>
              <a:ea typeface="Inter"/>
              <a:cs typeface="Arial"/>
            </a:endParaRPr>
          </a:p>
          <a:p>
            <a:pPr marL="571500">
              <a:buClr>
                <a:srgbClr val="FDCB1F"/>
              </a:buClr>
              <a:buFont typeface="Inter Regular Light"/>
              <a:buChar char="✓"/>
            </a:pPr>
            <a:r>
              <a:rPr lang="en-US" dirty="0">
                <a:latin typeface="Inter"/>
                <a:ea typeface="Inter"/>
                <a:cs typeface="Arial"/>
              </a:rPr>
              <a:t>Interview responses from the same person as context</a:t>
            </a:r>
          </a:p>
          <a:p>
            <a:pPr marL="571500">
              <a:buClr>
                <a:srgbClr val="FDCB1F"/>
              </a:buClr>
              <a:buFont typeface="Inter Regular Light"/>
              <a:buChar char="✓"/>
            </a:pPr>
            <a:r>
              <a:rPr lang="en-US" dirty="0">
                <a:latin typeface="Inter"/>
                <a:cs typeface="Arial"/>
              </a:rPr>
              <a:t>Personality data</a:t>
            </a:r>
          </a:p>
        </p:txBody>
      </p:sp>
      <p:sp>
        <p:nvSpPr>
          <p:cNvPr id="9" name="Text Placeholder 5">
            <a:extLst>
              <a:ext uri="{FF2B5EF4-FFF2-40B4-BE49-F238E27FC236}">
                <a16:creationId xmlns:a16="http://schemas.microsoft.com/office/drawing/2014/main" id="{21A94904-5872-DC67-22D6-C5459411A74F}"/>
              </a:ext>
            </a:extLst>
          </p:cNvPr>
          <p:cNvSpPr txBox="1">
            <a:spLocks/>
          </p:cNvSpPr>
          <p:nvPr/>
        </p:nvSpPr>
        <p:spPr>
          <a:xfrm>
            <a:off x="304827" y="5097705"/>
            <a:ext cx="5364296" cy="4819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Poppins"/>
                <a:ea typeface="Inter"/>
                <a:cs typeface="Poppins"/>
              </a:rPr>
              <a:t>Models we tried</a:t>
            </a:r>
            <a:endParaRPr lang="en-US" dirty="0"/>
          </a:p>
        </p:txBody>
      </p:sp>
      <p:sp>
        <p:nvSpPr>
          <p:cNvPr id="11" name="Text Placeholder 4">
            <a:extLst>
              <a:ext uri="{FF2B5EF4-FFF2-40B4-BE49-F238E27FC236}">
                <a16:creationId xmlns:a16="http://schemas.microsoft.com/office/drawing/2014/main" id="{DD6D1B88-AD30-04CC-D865-2F5604E99920}"/>
              </a:ext>
            </a:extLst>
          </p:cNvPr>
          <p:cNvSpPr txBox="1">
            <a:spLocks/>
          </p:cNvSpPr>
          <p:nvPr/>
        </p:nvSpPr>
        <p:spPr>
          <a:xfrm>
            <a:off x="304828" y="5582013"/>
            <a:ext cx="5516052" cy="1019458"/>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Inter Regular Light"/>
              <a:buChar char="✓"/>
            </a:pPr>
            <a:r>
              <a:rPr lang="en-US" dirty="0">
                <a:latin typeface="Inter"/>
                <a:ea typeface="Inter"/>
                <a:cs typeface="Arial"/>
              </a:rPr>
              <a:t>GPT4 Turbo</a:t>
            </a:r>
          </a:p>
          <a:p>
            <a:pPr>
              <a:buFont typeface="Inter Regular Light"/>
              <a:buChar char="✓"/>
            </a:pPr>
            <a:r>
              <a:rPr lang="en-US" sz="1400" dirty="0">
                <a:latin typeface="Inter"/>
                <a:ea typeface="Inter"/>
                <a:cs typeface="Arial"/>
              </a:rPr>
              <a:t>Flan </a:t>
            </a:r>
            <a:r>
              <a:rPr lang="en-US" dirty="0">
                <a:latin typeface="Inter"/>
                <a:ea typeface="Inter"/>
                <a:cs typeface="Arial"/>
              </a:rPr>
              <a:t>T5</a:t>
            </a:r>
          </a:p>
          <a:p>
            <a:pPr>
              <a:buFont typeface="Inter Regular Light"/>
              <a:buChar char="✓"/>
            </a:pPr>
            <a:r>
              <a:rPr lang="en-US" sz="1400" dirty="0">
                <a:latin typeface="Inter"/>
                <a:cs typeface="Arial"/>
              </a:rPr>
              <a:t>Mistral 7B</a:t>
            </a:r>
          </a:p>
        </p:txBody>
      </p:sp>
      <p:sp>
        <p:nvSpPr>
          <p:cNvPr id="12" name="Text Placeholder 5">
            <a:extLst>
              <a:ext uri="{FF2B5EF4-FFF2-40B4-BE49-F238E27FC236}">
                <a16:creationId xmlns:a16="http://schemas.microsoft.com/office/drawing/2014/main" id="{0EAB7DAF-E069-41D5-713B-965695A23FCF}"/>
              </a:ext>
            </a:extLst>
          </p:cNvPr>
          <p:cNvSpPr txBox="1">
            <a:spLocks/>
          </p:cNvSpPr>
          <p:nvPr/>
        </p:nvSpPr>
        <p:spPr>
          <a:xfrm>
            <a:off x="6371121" y="1932335"/>
            <a:ext cx="5364296" cy="4819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Poppins"/>
                <a:ea typeface="Inter"/>
                <a:cs typeface="Poppins"/>
              </a:rPr>
              <a:t>What we learned</a:t>
            </a:r>
            <a:endParaRPr lang="en-US" dirty="0"/>
          </a:p>
        </p:txBody>
      </p:sp>
      <p:sp>
        <p:nvSpPr>
          <p:cNvPr id="13" name="Text Placeholder 2">
            <a:extLst>
              <a:ext uri="{FF2B5EF4-FFF2-40B4-BE49-F238E27FC236}">
                <a16:creationId xmlns:a16="http://schemas.microsoft.com/office/drawing/2014/main" id="{6158AF5B-82D7-03E6-C08D-FFCD28167840}"/>
              </a:ext>
            </a:extLst>
          </p:cNvPr>
          <p:cNvSpPr txBox="1">
            <a:spLocks/>
          </p:cNvSpPr>
          <p:nvPr/>
        </p:nvSpPr>
        <p:spPr>
          <a:xfrm>
            <a:off x="6371122" y="2451148"/>
            <a:ext cx="5433441" cy="2040466"/>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System Font Regular"/>
              <a:buChar char="✅"/>
            </a:pPr>
            <a:r>
              <a:rPr lang="en-US" b="1" dirty="0">
                <a:latin typeface="Inter"/>
                <a:ea typeface="Inter"/>
                <a:cs typeface="Inter"/>
              </a:rPr>
              <a:t>Multiple iterations</a:t>
            </a:r>
            <a:r>
              <a:rPr lang="en-US" dirty="0">
                <a:latin typeface="Inter"/>
                <a:ea typeface="Inter"/>
                <a:cs typeface="Inter"/>
              </a:rPr>
              <a:t> needed on the input prompts</a:t>
            </a:r>
          </a:p>
          <a:p>
            <a:pPr>
              <a:buFont typeface="System Font Regular"/>
              <a:buChar char="✅"/>
            </a:pPr>
            <a:r>
              <a:rPr lang="en-US" b="1" dirty="0">
                <a:latin typeface="Inter"/>
                <a:ea typeface="Inter"/>
                <a:cs typeface="Inter"/>
              </a:rPr>
              <a:t>Few-shot</a:t>
            </a:r>
            <a:r>
              <a:rPr lang="en-US" dirty="0">
                <a:latin typeface="Inter"/>
                <a:ea typeface="Inter"/>
                <a:cs typeface="Inter"/>
              </a:rPr>
              <a:t> led to the best results</a:t>
            </a:r>
          </a:p>
          <a:p>
            <a:pPr>
              <a:buFont typeface="System Font Regular"/>
              <a:buChar char="✅"/>
            </a:pPr>
            <a:r>
              <a:rPr lang="en-US" dirty="0">
                <a:latin typeface="Inter"/>
                <a:ea typeface="Inter"/>
                <a:cs typeface="Inter"/>
              </a:rPr>
              <a:t>Overall GPT4 performed as the </a:t>
            </a:r>
            <a:r>
              <a:rPr lang="en-US" b="1" dirty="0">
                <a:latin typeface="Inter"/>
                <a:ea typeface="Inter"/>
                <a:cs typeface="Inter"/>
              </a:rPr>
              <a:t>strongest baseline</a:t>
            </a:r>
          </a:p>
          <a:p>
            <a:pPr>
              <a:buFont typeface="System Font Regular"/>
              <a:buChar char="✅"/>
            </a:pPr>
            <a:r>
              <a:rPr lang="en-US" b="1" dirty="0">
                <a:latin typeface="Inter"/>
                <a:ea typeface="Inter"/>
                <a:cs typeface="Inter"/>
              </a:rPr>
              <a:t>Instruction Fine-Tuned </a:t>
            </a:r>
            <a:r>
              <a:rPr lang="en-US" dirty="0">
                <a:latin typeface="Inter"/>
                <a:ea typeface="Inter"/>
                <a:cs typeface="Inter"/>
              </a:rPr>
              <a:t>models performed better than foundation models</a:t>
            </a:r>
          </a:p>
        </p:txBody>
      </p:sp>
      <p:sp>
        <p:nvSpPr>
          <p:cNvPr id="15" name="Text Placeholder 2">
            <a:extLst>
              <a:ext uri="{FF2B5EF4-FFF2-40B4-BE49-F238E27FC236}">
                <a16:creationId xmlns:a16="http://schemas.microsoft.com/office/drawing/2014/main" id="{7BAAD549-8EBA-2830-5151-03E0B0CAF276}"/>
              </a:ext>
            </a:extLst>
          </p:cNvPr>
          <p:cNvSpPr txBox="1">
            <a:spLocks/>
          </p:cNvSpPr>
          <p:nvPr/>
        </p:nvSpPr>
        <p:spPr>
          <a:xfrm>
            <a:off x="6371121" y="4672138"/>
            <a:ext cx="5433441" cy="1278418"/>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System Font Regular"/>
              <a:buChar char="❌"/>
            </a:pPr>
            <a:r>
              <a:rPr lang="en-US" b="1" dirty="0">
                <a:latin typeface="Inter" panose="02000503000000020004" pitchFamily="2" charset="0"/>
                <a:ea typeface="Inter" panose="02000503000000020004" pitchFamily="2" charset="0"/>
              </a:rPr>
              <a:t>Flan T5 </a:t>
            </a:r>
            <a:r>
              <a:rPr lang="en-US" dirty="0">
                <a:latin typeface="Inter" panose="02000503000000020004" pitchFamily="2" charset="0"/>
                <a:ea typeface="Inter" panose="02000503000000020004" pitchFamily="2" charset="0"/>
              </a:rPr>
              <a:t>and </a:t>
            </a:r>
            <a:r>
              <a:rPr lang="en-US" b="1" dirty="0">
                <a:latin typeface="Inter" panose="02000503000000020004" pitchFamily="2" charset="0"/>
                <a:ea typeface="Inter" panose="02000503000000020004" pitchFamily="2" charset="0"/>
              </a:rPr>
              <a:t>Mistral 7B </a:t>
            </a:r>
            <a:r>
              <a:rPr lang="en-US" dirty="0">
                <a:latin typeface="Inter" panose="02000503000000020004" pitchFamily="2" charset="0"/>
                <a:ea typeface="Inter" panose="02000503000000020004" pitchFamily="2" charset="0"/>
              </a:rPr>
              <a:t>couldn’t get all the examples as input</a:t>
            </a:r>
          </a:p>
          <a:p>
            <a:pPr>
              <a:buFont typeface="System Font Regular"/>
              <a:buChar char="❌"/>
            </a:pPr>
            <a:r>
              <a:rPr lang="en-US" dirty="0">
                <a:latin typeface="Inter" panose="02000503000000020004" pitchFamily="2" charset="0"/>
                <a:ea typeface="Inter" panose="02000503000000020004" pitchFamily="2" charset="0"/>
                <a:cs typeface="Arial"/>
              </a:rPr>
              <a:t>The results for </a:t>
            </a:r>
            <a:r>
              <a:rPr lang="en-US" b="1" dirty="0">
                <a:latin typeface="Inter" panose="02000503000000020004" pitchFamily="2" charset="0"/>
                <a:ea typeface="Inter" panose="02000503000000020004" pitchFamily="2" charset="0"/>
                <a:cs typeface="Arial"/>
              </a:rPr>
              <a:t>Clarity</a:t>
            </a:r>
            <a:r>
              <a:rPr lang="en-US" dirty="0">
                <a:latin typeface="Inter" panose="02000503000000020004" pitchFamily="2" charset="0"/>
                <a:ea typeface="Inter" panose="02000503000000020004" pitchFamily="2" charset="0"/>
                <a:cs typeface="Arial"/>
              </a:rPr>
              <a:t> were the most difficult to generate properly</a:t>
            </a:r>
          </a:p>
        </p:txBody>
      </p:sp>
    </p:spTree>
    <p:extLst>
      <p:ext uri="{BB962C8B-B14F-4D97-AF65-F5344CB8AC3E}">
        <p14:creationId xmlns:p14="http://schemas.microsoft.com/office/powerpoint/2010/main" val="3871215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EB45-A921-CCB3-38D8-FFB1C9EA8CAB}"/>
              </a:ext>
            </a:extLst>
          </p:cNvPr>
          <p:cNvSpPr>
            <a:spLocks noGrp="1"/>
          </p:cNvSpPr>
          <p:nvPr>
            <p:ph type="title"/>
          </p:nvPr>
        </p:nvSpPr>
        <p:spPr/>
        <p:txBody>
          <a:bodyPr/>
          <a:lstStyle/>
          <a:p>
            <a:r>
              <a:rPr lang="en-US" dirty="0">
                <a:latin typeface="Poppins"/>
                <a:cs typeface="Poppins"/>
              </a:rPr>
              <a:t>Prompt Engineering and ICL – Interview</a:t>
            </a:r>
            <a:endParaRPr lang="en-US" dirty="0"/>
          </a:p>
        </p:txBody>
      </p:sp>
      <p:sp>
        <p:nvSpPr>
          <p:cNvPr id="14" name="Text Placeholder 5">
            <a:extLst>
              <a:ext uri="{FF2B5EF4-FFF2-40B4-BE49-F238E27FC236}">
                <a16:creationId xmlns:a16="http://schemas.microsoft.com/office/drawing/2014/main" id="{D17178FB-B874-4F1C-6120-DBFC42ACC243}"/>
              </a:ext>
            </a:extLst>
          </p:cNvPr>
          <p:cNvSpPr txBox="1">
            <a:spLocks/>
          </p:cNvSpPr>
          <p:nvPr/>
        </p:nvSpPr>
        <p:spPr>
          <a:xfrm>
            <a:off x="304829" y="1968030"/>
            <a:ext cx="5364296" cy="4819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Poppins"/>
                <a:ea typeface="Inter"/>
                <a:cs typeface="Poppins"/>
              </a:rPr>
              <a:t>Adding personality in interview</a:t>
            </a:r>
            <a:endParaRPr lang="en-US" dirty="0"/>
          </a:p>
        </p:txBody>
      </p:sp>
      <p:sp>
        <p:nvSpPr>
          <p:cNvPr id="12" name="Text Placeholder 5">
            <a:extLst>
              <a:ext uri="{FF2B5EF4-FFF2-40B4-BE49-F238E27FC236}">
                <a16:creationId xmlns:a16="http://schemas.microsoft.com/office/drawing/2014/main" id="{0EAB7DAF-E069-41D5-713B-965695A23FCF}"/>
              </a:ext>
            </a:extLst>
          </p:cNvPr>
          <p:cNvSpPr txBox="1">
            <a:spLocks/>
          </p:cNvSpPr>
          <p:nvPr/>
        </p:nvSpPr>
        <p:spPr>
          <a:xfrm>
            <a:off x="6371120" y="1976270"/>
            <a:ext cx="5364296" cy="4819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Poppins"/>
                <a:ea typeface="Inter"/>
                <a:cs typeface="Poppins"/>
              </a:rPr>
              <a:t>What we learned</a:t>
            </a:r>
            <a:endParaRPr lang="en-US" dirty="0"/>
          </a:p>
        </p:txBody>
      </p:sp>
      <p:sp>
        <p:nvSpPr>
          <p:cNvPr id="13" name="Text Placeholder 2">
            <a:extLst>
              <a:ext uri="{FF2B5EF4-FFF2-40B4-BE49-F238E27FC236}">
                <a16:creationId xmlns:a16="http://schemas.microsoft.com/office/drawing/2014/main" id="{6158AF5B-82D7-03E6-C08D-FFCD28167840}"/>
              </a:ext>
            </a:extLst>
          </p:cNvPr>
          <p:cNvSpPr txBox="1">
            <a:spLocks/>
          </p:cNvSpPr>
          <p:nvPr/>
        </p:nvSpPr>
        <p:spPr>
          <a:xfrm>
            <a:off x="6371122" y="2451148"/>
            <a:ext cx="5433441" cy="2040466"/>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System Font Regular"/>
              <a:buChar char="✅"/>
            </a:pPr>
            <a:endParaRPr lang="en-US" dirty="0">
              <a:latin typeface="Inter"/>
              <a:ea typeface="Inter"/>
              <a:cs typeface="Inter"/>
            </a:endParaRPr>
          </a:p>
        </p:txBody>
      </p:sp>
      <p:sp>
        <p:nvSpPr>
          <p:cNvPr id="15" name="Text Placeholder 2">
            <a:extLst>
              <a:ext uri="{FF2B5EF4-FFF2-40B4-BE49-F238E27FC236}">
                <a16:creationId xmlns:a16="http://schemas.microsoft.com/office/drawing/2014/main" id="{7BAAD549-8EBA-2830-5151-03E0B0CAF276}"/>
              </a:ext>
            </a:extLst>
          </p:cNvPr>
          <p:cNvSpPr txBox="1">
            <a:spLocks/>
          </p:cNvSpPr>
          <p:nvPr/>
        </p:nvSpPr>
        <p:spPr>
          <a:xfrm>
            <a:off x="6371120" y="3515499"/>
            <a:ext cx="5433441" cy="1411897"/>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System Font Regular"/>
              <a:buChar char="❌"/>
            </a:pPr>
            <a:r>
              <a:rPr lang="en-US" dirty="0">
                <a:latin typeface="Inter" panose="02000503000000020004" pitchFamily="2" charset="0"/>
                <a:ea typeface="Inter" panose="02000503000000020004" pitchFamily="2" charset="0"/>
              </a:rPr>
              <a:t>Full personality description could not be used for all models</a:t>
            </a:r>
          </a:p>
          <a:p>
            <a:pPr>
              <a:buFont typeface="System Font Regular"/>
              <a:buChar char="❌"/>
            </a:pPr>
            <a:r>
              <a:rPr lang="en-US" dirty="0">
                <a:latin typeface="Inter" panose="02000503000000020004" pitchFamily="2" charset="0"/>
                <a:ea typeface="Inter" panose="02000503000000020004" pitchFamily="2" charset="0"/>
              </a:rPr>
              <a:t>Different uses of personality only marginally changed the obtained results</a:t>
            </a:r>
          </a:p>
        </p:txBody>
      </p:sp>
      <p:sp>
        <p:nvSpPr>
          <p:cNvPr id="3" name="Text Placeholder 4">
            <a:extLst>
              <a:ext uri="{FF2B5EF4-FFF2-40B4-BE49-F238E27FC236}">
                <a16:creationId xmlns:a16="http://schemas.microsoft.com/office/drawing/2014/main" id="{AACE59E5-72EE-A8A2-13C4-4A9FC3BE5F03}"/>
              </a:ext>
            </a:extLst>
          </p:cNvPr>
          <p:cNvSpPr txBox="1">
            <a:spLocks/>
          </p:cNvSpPr>
          <p:nvPr/>
        </p:nvSpPr>
        <p:spPr>
          <a:xfrm>
            <a:off x="304829" y="2485422"/>
            <a:ext cx="5433441" cy="4231515"/>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Inter Regular Light"/>
              <a:buChar char="✓"/>
            </a:pPr>
            <a:r>
              <a:rPr lang="en-US" dirty="0">
                <a:latin typeface="Inter"/>
                <a:ea typeface="Inter"/>
                <a:cs typeface="Arial"/>
              </a:rPr>
              <a:t>Used in the </a:t>
            </a:r>
            <a:r>
              <a:rPr lang="en-US" b="1" dirty="0">
                <a:latin typeface="Inter"/>
                <a:ea typeface="Inter"/>
                <a:cs typeface="Arial"/>
              </a:rPr>
              <a:t>Few-Shot</a:t>
            </a:r>
            <a:r>
              <a:rPr lang="en-US" dirty="0">
                <a:latin typeface="Inter"/>
                <a:ea typeface="Inter"/>
                <a:cs typeface="Arial"/>
              </a:rPr>
              <a:t> setting</a:t>
            </a:r>
          </a:p>
          <a:p>
            <a:pPr>
              <a:buFont typeface="Inter Regular Light"/>
              <a:buChar char="✓"/>
            </a:pPr>
            <a:r>
              <a:rPr lang="en-US" dirty="0">
                <a:latin typeface="Inter"/>
                <a:ea typeface="Inter"/>
                <a:cs typeface="Arial"/>
              </a:rPr>
              <a:t>Added the </a:t>
            </a:r>
            <a:r>
              <a:rPr lang="en-US" b="1" dirty="0">
                <a:latin typeface="Inter"/>
                <a:ea typeface="Inter"/>
                <a:cs typeface="Arial"/>
              </a:rPr>
              <a:t>personality scores</a:t>
            </a:r>
            <a:r>
              <a:rPr lang="en-US" dirty="0">
                <a:latin typeface="Inter"/>
                <a:ea typeface="Inter"/>
                <a:cs typeface="Arial"/>
              </a:rPr>
              <a:t> and/or </a:t>
            </a:r>
            <a:r>
              <a:rPr lang="en-US" b="1" dirty="0">
                <a:latin typeface="Inter"/>
                <a:ea typeface="Inter"/>
                <a:cs typeface="Arial"/>
              </a:rPr>
              <a:t>representation</a:t>
            </a:r>
            <a:r>
              <a:rPr lang="en-US" dirty="0">
                <a:latin typeface="Inter"/>
                <a:ea typeface="Inter"/>
                <a:cs typeface="Arial"/>
              </a:rPr>
              <a:t> as additional context</a:t>
            </a:r>
          </a:p>
          <a:p>
            <a:pPr>
              <a:buFont typeface="Inter Regular Light"/>
              <a:buChar char="✓"/>
            </a:pPr>
            <a:r>
              <a:rPr lang="en-US" dirty="0">
                <a:latin typeface="Inter"/>
                <a:ea typeface="Inter"/>
                <a:cs typeface="Arial"/>
              </a:rPr>
              <a:t>Personality as </a:t>
            </a:r>
            <a:r>
              <a:rPr lang="en-US" b="1" dirty="0">
                <a:latin typeface="Inter"/>
                <a:ea typeface="Inter"/>
                <a:cs typeface="Arial"/>
              </a:rPr>
              <a:t>raw score</a:t>
            </a:r>
          </a:p>
          <a:p>
            <a:pPr marL="571500">
              <a:buFont typeface="Inter Regular Light"/>
              <a:buChar char="✓"/>
            </a:pPr>
            <a:r>
              <a:rPr lang="en-US" dirty="0">
                <a:latin typeface="Inter"/>
                <a:ea typeface="Inter"/>
                <a:cs typeface="Arial"/>
              </a:rPr>
              <a:t>“</a:t>
            </a:r>
            <a:r>
              <a:rPr lang="en-US" sz="1400" dirty="0">
                <a:latin typeface="Inter"/>
                <a:ea typeface="Inter"/>
                <a:cs typeface="Arial"/>
              </a:rPr>
              <a:t>You scored 3.5 out of 7 on Openness, 4 out of 7 …”</a:t>
            </a:r>
            <a:endParaRPr lang="en-US" dirty="0">
              <a:latin typeface="Inter"/>
              <a:ea typeface="Inter"/>
              <a:cs typeface="Arial"/>
            </a:endParaRPr>
          </a:p>
          <a:p>
            <a:pPr>
              <a:buFont typeface="Inter Regular Light"/>
              <a:buChar char="✓"/>
            </a:pPr>
            <a:r>
              <a:rPr lang="en-US" dirty="0">
                <a:latin typeface="Inter"/>
                <a:ea typeface="Inter"/>
                <a:cs typeface="Arial"/>
              </a:rPr>
              <a:t>Personality as </a:t>
            </a:r>
            <a:r>
              <a:rPr lang="en-US" b="1" dirty="0">
                <a:latin typeface="Inter"/>
                <a:ea typeface="Inter"/>
                <a:cs typeface="Arial"/>
              </a:rPr>
              <a:t>buckets</a:t>
            </a:r>
          </a:p>
          <a:p>
            <a:pPr marL="571500">
              <a:buFont typeface="Inter Regular Light"/>
              <a:buChar char="✓"/>
            </a:pPr>
            <a:r>
              <a:rPr lang="en-US" b="1" dirty="0">
                <a:latin typeface="Inter"/>
                <a:ea typeface="Inter"/>
                <a:cs typeface="Arial"/>
              </a:rPr>
              <a:t>Three buckets</a:t>
            </a:r>
            <a:r>
              <a:rPr lang="en-US" dirty="0">
                <a:latin typeface="Inter"/>
                <a:ea typeface="Inter"/>
                <a:cs typeface="Arial"/>
              </a:rPr>
              <a:t>: Low-Medium-High</a:t>
            </a:r>
          </a:p>
          <a:p>
            <a:pPr marL="571500">
              <a:buFont typeface="Inter Regular Light"/>
              <a:buChar char="✓"/>
            </a:pPr>
            <a:r>
              <a:rPr lang="en-US" dirty="0">
                <a:latin typeface="Inter"/>
                <a:ea typeface="Inter"/>
                <a:cs typeface="Arial"/>
              </a:rPr>
              <a:t>“</a:t>
            </a:r>
            <a:r>
              <a:rPr lang="en-US" sz="1400" dirty="0">
                <a:latin typeface="Inter"/>
                <a:ea typeface="Inter"/>
                <a:cs typeface="Arial"/>
              </a:rPr>
              <a:t>You scored moderate on Openness, high on …”</a:t>
            </a:r>
          </a:p>
          <a:p>
            <a:pPr>
              <a:buFont typeface="Inter Regular Light"/>
              <a:buChar char="✓"/>
            </a:pPr>
            <a:r>
              <a:rPr lang="en-US" dirty="0">
                <a:latin typeface="Inter"/>
                <a:ea typeface="Inter"/>
                <a:cs typeface="Arial"/>
              </a:rPr>
              <a:t>Personality as </a:t>
            </a:r>
            <a:r>
              <a:rPr lang="en-US" b="1" dirty="0">
                <a:latin typeface="Inter"/>
                <a:ea typeface="Inter"/>
                <a:cs typeface="Arial"/>
              </a:rPr>
              <a:t>buckets and interpretation</a:t>
            </a:r>
          </a:p>
          <a:p>
            <a:pPr marL="571500">
              <a:buFont typeface="Inter Regular Light"/>
              <a:buChar char="✓"/>
            </a:pPr>
            <a:r>
              <a:rPr lang="en-US" b="1" dirty="0">
                <a:latin typeface="Inter"/>
                <a:ea typeface="Inter"/>
                <a:cs typeface="Arial"/>
              </a:rPr>
              <a:t>Three buckets</a:t>
            </a:r>
            <a:r>
              <a:rPr lang="en-US" dirty="0">
                <a:latin typeface="Inter"/>
                <a:ea typeface="Inter"/>
                <a:cs typeface="Arial"/>
              </a:rPr>
              <a:t>: Low-Medium-High</a:t>
            </a:r>
          </a:p>
          <a:p>
            <a:pPr marL="571500">
              <a:buFont typeface="Inter Regular Light"/>
              <a:buChar char="✓"/>
            </a:pPr>
            <a:r>
              <a:rPr lang="en-US" dirty="0">
                <a:latin typeface="Inter"/>
                <a:ea typeface="Inter"/>
                <a:cs typeface="Arial"/>
              </a:rPr>
              <a:t>“</a:t>
            </a:r>
            <a:r>
              <a:rPr lang="en-US" sz="1400" dirty="0">
                <a:latin typeface="Inter"/>
                <a:ea typeface="Inter"/>
                <a:cs typeface="Arial"/>
              </a:rPr>
              <a:t>You scored moderate on Openness which means that…”</a:t>
            </a:r>
            <a:endParaRPr lang="en-US" dirty="0">
              <a:latin typeface="Inter"/>
              <a:ea typeface="Inter"/>
              <a:cs typeface="Arial"/>
            </a:endParaRPr>
          </a:p>
          <a:p>
            <a:pPr>
              <a:buFont typeface="Inter Regular Light"/>
              <a:buChar char="✓"/>
            </a:pPr>
            <a:endParaRPr lang="en-US" b="1" dirty="0">
              <a:latin typeface="Inter"/>
              <a:ea typeface="Inter"/>
              <a:cs typeface="Arial"/>
            </a:endParaRPr>
          </a:p>
        </p:txBody>
      </p:sp>
      <p:sp>
        <p:nvSpPr>
          <p:cNvPr id="5" name="Text Placeholder 2">
            <a:extLst>
              <a:ext uri="{FF2B5EF4-FFF2-40B4-BE49-F238E27FC236}">
                <a16:creationId xmlns:a16="http://schemas.microsoft.com/office/drawing/2014/main" id="{D5117871-E19A-5915-D326-819FFEA24012}"/>
              </a:ext>
            </a:extLst>
          </p:cNvPr>
          <p:cNvSpPr txBox="1">
            <a:spLocks/>
          </p:cNvSpPr>
          <p:nvPr/>
        </p:nvSpPr>
        <p:spPr>
          <a:xfrm>
            <a:off x="6371120" y="2525410"/>
            <a:ext cx="5433441" cy="2040466"/>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System Font Regular"/>
              <a:buChar char="✅"/>
            </a:pPr>
            <a:r>
              <a:rPr lang="en-US" dirty="0">
                <a:latin typeface="Inter"/>
                <a:ea typeface="Inter"/>
                <a:cs typeface="Inter"/>
              </a:rPr>
              <a:t>Achieved the </a:t>
            </a:r>
            <a:r>
              <a:rPr lang="en-US" b="1" dirty="0">
                <a:latin typeface="Inter"/>
                <a:ea typeface="Inter"/>
                <a:cs typeface="Inter"/>
              </a:rPr>
              <a:t>best results using personality </a:t>
            </a:r>
            <a:r>
              <a:rPr lang="en-US" dirty="0">
                <a:latin typeface="Inter"/>
                <a:ea typeface="Inter"/>
                <a:cs typeface="Inter"/>
              </a:rPr>
              <a:t>with bucket and interpretations with GPT4</a:t>
            </a:r>
          </a:p>
        </p:txBody>
      </p:sp>
    </p:spTree>
    <p:extLst>
      <p:ext uri="{BB962C8B-B14F-4D97-AF65-F5344CB8AC3E}">
        <p14:creationId xmlns:p14="http://schemas.microsoft.com/office/powerpoint/2010/main" val="780001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EB45-A921-CCB3-38D8-FFB1C9EA8CAB}"/>
              </a:ext>
            </a:extLst>
          </p:cNvPr>
          <p:cNvSpPr>
            <a:spLocks noGrp="1"/>
          </p:cNvSpPr>
          <p:nvPr>
            <p:ph type="title"/>
          </p:nvPr>
        </p:nvSpPr>
        <p:spPr/>
        <p:txBody>
          <a:bodyPr>
            <a:normAutofit/>
          </a:bodyPr>
          <a:lstStyle/>
          <a:p>
            <a:r>
              <a:rPr lang="en-US" dirty="0">
                <a:latin typeface="Poppins"/>
                <a:cs typeface="Poppins"/>
              </a:rPr>
              <a:t>Prompt Engineering and ICL– GPT Prompts</a:t>
            </a:r>
            <a:endParaRPr lang="en-US" dirty="0"/>
          </a:p>
        </p:txBody>
      </p:sp>
      <p:sp>
        <p:nvSpPr>
          <p:cNvPr id="6" name="Text Placeholder 5">
            <a:extLst>
              <a:ext uri="{FF2B5EF4-FFF2-40B4-BE49-F238E27FC236}">
                <a16:creationId xmlns:a16="http://schemas.microsoft.com/office/drawing/2014/main" id="{CE1D7E89-A706-9716-4F04-B54A7D7AF90F}"/>
              </a:ext>
            </a:extLst>
          </p:cNvPr>
          <p:cNvSpPr>
            <a:spLocks noGrp="1"/>
          </p:cNvSpPr>
          <p:nvPr>
            <p:ph type="body" idx="16"/>
          </p:nvPr>
        </p:nvSpPr>
        <p:spPr>
          <a:xfrm>
            <a:off x="568236" y="2281829"/>
            <a:ext cx="5100889" cy="486662"/>
          </a:xfrm>
        </p:spPr>
        <p:txBody>
          <a:bodyPr>
            <a:normAutofit/>
          </a:bodyPr>
          <a:lstStyle/>
          <a:p>
            <a:r>
              <a:rPr lang="en-US" sz="1600" dirty="0">
                <a:latin typeface="Poppins"/>
                <a:ea typeface="Inter"/>
                <a:cs typeface="Poppins"/>
              </a:rPr>
              <a:t>Empathy</a:t>
            </a:r>
            <a:endParaRPr lang="en-US" sz="1600" dirty="0"/>
          </a:p>
        </p:txBody>
      </p:sp>
      <p:sp>
        <p:nvSpPr>
          <p:cNvPr id="16" name="Text Placeholder 4">
            <a:extLst>
              <a:ext uri="{FF2B5EF4-FFF2-40B4-BE49-F238E27FC236}">
                <a16:creationId xmlns:a16="http://schemas.microsoft.com/office/drawing/2014/main" id="{27B3D63F-BF55-DA20-E981-B97F4AD24870}"/>
              </a:ext>
            </a:extLst>
          </p:cNvPr>
          <p:cNvSpPr txBox="1">
            <a:spLocks/>
          </p:cNvSpPr>
          <p:nvPr/>
        </p:nvSpPr>
        <p:spPr>
          <a:xfrm>
            <a:off x="5669125" y="2417594"/>
            <a:ext cx="6333258" cy="4084849"/>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sz="1400" dirty="0">
              <a:solidFill>
                <a:schemeClr val="tx1"/>
              </a:solidFill>
              <a:latin typeface="Inter"/>
              <a:cs typeface="Arial"/>
            </a:endParaRPr>
          </a:p>
          <a:p>
            <a:pPr marL="0">
              <a:buClr>
                <a:srgbClr val="FDCB1F"/>
              </a:buClr>
            </a:pPr>
            <a:endParaRPr lang="en-US" dirty="0">
              <a:solidFill>
                <a:srgbClr val="2A2F3C"/>
              </a:solidFill>
              <a:cs typeface="Arial"/>
            </a:endParaRPr>
          </a:p>
          <a:p>
            <a:pPr lvl="1" indent="0">
              <a:buFont typeface="Arial" panose="020B0604020202020204" pitchFamily="34" charset="0"/>
              <a:buNone/>
            </a:pPr>
            <a:endParaRPr lang="en-US" dirty="0">
              <a:solidFill>
                <a:srgbClr val="2A2F3C"/>
              </a:solidFill>
              <a:cs typeface="Arial"/>
            </a:endParaRPr>
          </a:p>
          <a:p>
            <a:pPr marL="0" indent="0">
              <a:buClr>
                <a:srgbClr val="FDCB1F"/>
              </a:buClr>
              <a:buNone/>
            </a:pPr>
            <a:endParaRPr lang="en-US" dirty="0">
              <a:solidFill>
                <a:srgbClr val="444959"/>
              </a:solidFill>
              <a:cs typeface="Arial"/>
            </a:endParaRPr>
          </a:p>
          <a:p>
            <a:pPr indent="0">
              <a:buClr>
                <a:srgbClr val="FDCB1F"/>
              </a:buClr>
              <a:buNone/>
            </a:pPr>
            <a:endParaRPr lang="en-US" dirty="0">
              <a:solidFill>
                <a:srgbClr val="0D0D0D"/>
              </a:solidFill>
            </a:endParaRPr>
          </a:p>
          <a:p>
            <a:pPr>
              <a:buClr>
                <a:srgbClr val="FDCB1F"/>
              </a:buClr>
            </a:pPr>
            <a:endParaRPr lang="en-US" dirty="0"/>
          </a:p>
          <a:p>
            <a:pPr lvl="1"/>
            <a:endParaRPr lang="en-US" dirty="0"/>
          </a:p>
        </p:txBody>
      </p:sp>
      <p:sp>
        <p:nvSpPr>
          <p:cNvPr id="3" name="Text Placeholder 5">
            <a:extLst>
              <a:ext uri="{FF2B5EF4-FFF2-40B4-BE49-F238E27FC236}">
                <a16:creationId xmlns:a16="http://schemas.microsoft.com/office/drawing/2014/main" id="{990280B3-C6CB-8A90-B8B0-A0271FF1CB12}"/>
              </a:ext>
            </a:extLst>
          </p:cNvPr>
          <p:cNvSpPr txBox="1">
            <a:spLocks/>
          </p:cNvSpPr>
          <p:nvPr/>
        </p:nvSpPr>
        <p:spPr>
          <a:xfrm>
            <a:off x="568236" y="4261633"/>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600" dirty="0">
                <a:latin typeface="Poppins"/>
                <a:ea typeface="Inter"/>
                <a:cs typeface="Poppins"/>
              </a:rPr>
              <a:t>Fairness</a:t>
            </a:r>
            <a:endParaRPr lang="en-US" sz="1600" dirty="0"/>
          </a:p>
        </p:txBody>
      </p:sp>
      <p:sp>
        <p:nvSpPr>
          <p:cNvPr id="4" name="Text Placeholder 5">
            <a:extLst>
              <a:ext uri="{FF2B5EF4-FFF2-40B4-BE49-F238E27FC236}">
                <a16:creationId xmlns:a16="http://schemas.microsoft.com/office/drawing/2014/main" id="{F05DAC94-C241-26A6-F08A-8A47473F6580}"/>
              </a:ext>
            </a:extLst>
          </p:cNvPr>
          <p:cNvSpPr txBox="1">
            <a:spLocks/>
          </p:cNvSpPr>
          <p:nvPr/>
        </p:nvSpPr>
        <p:spPr>
          <a:xfrm>
            <a:off x="6522677" y="2276766"/>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600" dirty="0">
                <a:latin typeface="Poppins"/>
                <a:ea typeface="Inter"/>
                <a:cs typeface="Poppins"/>
              </a:rPr>
              <a:t>Clarity</a:t>
            </a:r>
            <a:endParaRPr lang="en-US" sz="1600" dirty="0"/>
          </a:p>
        </p:txBody>
      </p:sp>
      <p:sp>
        <p:nvSpPr>
          <p:cNvPr id="7" name="Text Placeholder 5">
            <a:extLst>
              <a:ext uri="{FF2B5EF4-FFF2-40B4-BE49-F238E27FC236}">
                <a16:creationId xmlns:a16="http://schemas.microsoft.com/office/drawing/2014/main" id="{BB9D53A0-8875-3829-B5C5-762A19ACBE1C}"/>
              </a:ext>
            </a:extLst>
          </p:cNvPr>
          <p:cNvSpPr txBox="1">
            <a:spLocks/>
          </p:cNvSpPr>
          <p:nvPr/>
        </p:nvSpPr>
        <p:spPr>
          <a:xfrm>
            <a:off x="6522676" y="4273531"/>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600" dirty="0">
                <a:latin typeface="Poppins"/>
                <a:ea typeface="Inter"/>
                <a:cs typeface="Poppins"/>
              </a:rPr>
              <a:t>Interview</a:t>
            </a:r>
            <a:endParaRPr lang="en-US" sz="1600" dirty="0"/>
          </a:p>
        </p:txBody>
      </p:sp>
      <p:sp>
        <p:nvSpPr>
          <p:cNvPr id="8" name="Text Placeholder 4">
            <a:extLst>
              <a:ext uri="{FF2B5EF4-FFF2-40B4-BE49-F238E27FC236}">
                <a16:creationId xmlns:a16="http://schemas.microsoft.com/office/drawing/2014/main" id="{221E0845-25B9-5EC0-7C0E-281184027AB1}"/>
              </a:ext>
            </a:extLst>
          </p:cNvPr>
          <p:cNvSpPr txBox="1">
            <a:spLocks/>
          </p:cNvSpPr>
          <p:nvPr/>
        </p:nvSpPr>
        <p:spPr>
          <a:xfrm>
            <a:off x="189516" y="2763428"/>
            <a:ext cx="5973426" cy="1599929"/>
          </a:xfrm>
          <a:prstGeom prst="rect">
            <a:avLst/>
          </a:prstGeom>
        </p:spPr>
        <p:txBody>
          <a:bodyPr vert="horz" lIns="91440" tIns="45720" rIns="91440" bIns="45720" rtlCol="0" anchor="t">
            <a:no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l">
              <a:buNone/>
            </a:pPr>
            <a:r>
              <a:rPr lang="en-US" sz="1200" b="1" dirty="0">
                <a:highlight>
                  <a:srgbClr val="FFFFFE"/>
                </a:highlight>
                <a:latin typeface="Inter" panose="02000503000000020004" pitchFamily="2" charset="0"/>
                <a:ea typeface="Inter" panose="02000503000000020004" pitchFamily="2" charset="0"/>
              </a:rPr>
              <a:t>User:</a:t>
            </a:r>
            <a:r>
              <a:rPr lang="en-US" sz="1200" dirty="0">
                <a:highlight>
                  <a:srgbClr val="FFFFFE"/>
                </a:highlight>
                <a:latin typeface="Inter" panose="02000503000000020004" pitchFamily="2" charset="0"/>
                <a:ea typeface="Inter" panose="02000503000000020004" pitchFamily="2" charset="0"/>
              </a:rPr>
              <a:t> “</a:t>
            </a:r>
            <a:r>
              <a:rPr lang="en-US" sz="1200" b="0" i="0" u="none" strike="noStrike" dirty="0">
                <a:effectLst/>
                <a:highlight>
                  <a:srgbClr val="FFFFFE"/>
                </a:highlight>
                <a:latin typeface="Inter" panose="02000503000000020004" pitchFamily="2" charset="0"/>
                <a:ea typeface="Inter" panose="02000503000000020004" pitchFamily="2" charset="0"/>
              </a:rPr>
              <a:t>Job candidates were asked to provide empathetic responses to a difficult workplace situation. Classify whether empathy was demonstrated or not. Only respond with 0 (no empathy) or 1 (empathy).</a:t>
            </a:r>
            <a:br>
              <a:rPr lang="en-US" sz="1200" b="0" i="0" u="none" strike="noStrike" dirty="0">
                <a:effectLst/>
                <a:highlight>
                  <a:srgbClr val="FFFFFE"/>
                </a:highlight>
                <a:latin typeface="Inter" panose="02000503000000020004" pitchFamily="2" charset="0"/>
                <a:ea typeface="Inter" panose="02000503000000020004" pitchFamily="2" charset="0"/>
              </a:rPr>
            </a:br>
            <a:r>
              <a:rPr lang="en-US" sz="1200" b="0" i="0" u="none" strike="noStrike" dirty="0">
                <a:effectLst/>
                <a:highlight>
                  <a:srgbClr val="FFFFFE"/>
                </a:highlight>
                <a:latin typeface="Inter" panose="02000503000000020004" pitchFamily="2" charset="0"/>
                <a:ea typeface="Inter" panose="02000503000000020004" pitchFamily="2" charset="0"/>
              </a:rPr>
              <a:t>[TEXT 1]”</a:t>
            </a:r>
          </a:p>
          <a:p>
            <a:pPr marL="0" indent="0" algn="l">
              <a:buNone/>
            </a:pPr>
            <a:r>
              <a:rPr lang="en-US" sz="1200" b="1" i="0" u="none" strike="noStrike" dirty="0">
                <a:effectLst/>
                <a:highlight>
                  <a:srgbClr val="FFFFFE"/>
                </a:highlight>
                <a:latin typeface="Inter" panose="02000503000000020004" pitchFamily="2" charset="0"/>
                <a:ea typeface="Inter" panose="02000503000000020004" pitchFamily="2" charset="0"/>
              </a:rPr>
              <a:t>Assistant: “</a:t>
            </a:r>
            <a:r>
              <a:rPr lang="en-US" sz="1200" b="0" i="0" u="none" strike="noStrike" dirty="0">
                <a:effectLst/>
                <a:highlight>
                  <a:srgbClr val="FFFFFE"/>
                </a:highlight>
                <a:latin typeface="Inter" panose="02000503000000020004" pitchFamily="2" charset="0"/>
                <a:ea typeface="Inter" panose="02000503000000020004" pitchFamily="2" charset="0"/>
              </a:rPr>
              <a:t>[LABEL 1]” </a:t>
            </a:r>
            <a:r>
              <a:rPr lang="en-US" sz="1200" dirty="0">
                <a:highlight>
                  <a:srgbClr val="FFFFFE"/>
                </a:highlight>
                <a:latin typeface="Inter" panose="02000503000000020004" pitchFamily="2" charset="0"/>
                <a:ea typeface="Inter" panose="02000503000000020004" pitchFamily="2" charset="0"/>
              </a:rPr>
              <a:t>… </a:t>
            </a:r>
          </a:p>
          <a:p>
            <a:pPr marL="0" indent="0" algn="l">
              <a:buNone/>
            </a:pPr>
            <a:r>
              <a:rPr lang="en-US" sz="1200" b="1" dirty="0">
                <a:highlight>
                  <a:srgbClr val="FFFFFE"/>
                </a:highlight>
                <a:latin typeface="Inter" panose="02000503000000020004" pitchFamily="2" charset="0"/>
                <a:ea typeface="Inter" panose="02000503000000020004" pitchFamily="2" charset="0"/>
              </a:rPr>
              <a:t>User:</a:t>
            </a:r>
            <a:r>
              <a:rPr lang="en-US" sz="1200" dirty="0">
                <a:highlight>
                  <a:srgbClr val="FFFFFE"/>
                </a:highlight>
                <a:latin typeface="Inter" panose="02000503000000020004" pitchFamily="2" charset="0"/>
                <a:ea typeface="Inter" panose="02000503000000020004" pitchFamily="2" charset="0"/>
              </a:rPr>
              <a:t> “[TEXT N]</a:t>
            </a:r>
            <a:r>
              <a:rPr lang="en-US" sz="1200" b="0" i="0" u="none" strike="noStrike" dirty="0">
                <a:effectLst/>
                <a:highlight>
                  <a:srgbClr val="FFFFFE"/>
                </a:highlight>
                <a:latin typeface="Inter" panose="02000503000000020004" pitchFamily="2" charset="0"/>
                <a:ea typeface="Inter" panose="02000503000000020004" pitchFamily="2" charset="0"/>
              </a:rPr>
              <a:t>"</a:t>
            </a:r>
          </a:p>
        </p:txBody>
      </p:sp>
      <p:sp>
        <p:nvSpPr>
          <p:cNvPr id="9" name="Text Placeholder 4">
            <a:extLst>
              <a:ext uri="{FF2B5EF4-FFF2-40B4-BE49-F238E27FC236}">
                <a16:creationId xmlns:a16="http://schemas.microsoft.com/office/drawing/2014/main" id="{FED7CEF2-FB8A-3B3D-5D6B-E5A2324CBEEF}"/>
              </a:ext>
            </a:extLst>
          </p:cNvPr>
          <p:cNvSpPr txBox="1">
            <a:spLocks/>
          </p:cNvSpPr>
          <p:nvPr/>
        </p:nvSpPr>
        <p:spPr>
          <a:xfrm>
            <a:off x="189613" y="4760193"/>
            <a:ext cx="5613591" cy="1860996"/>
          </a:xfrm>
          <a:prstGeom prst="rect">
            <a:avLst/>
          </a:prstGeom>
        </p:spPr>
        <p:txBody>
          <a:bodyPr vert="horz" lIns="91440" tIns="45720" rIns="91440" bIns="45720" rtlCol="0" anchor="t">
            <a:no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buNone/>
            </a:pPr>
            <a:r>
              <a:rPr lang="en-US" sz="1200" b="1" i="0" u="none" strike="noStrike" dirty="0">
                <a:effectLst/>
                <a:highlight>
                  <a:srgbClr val="FFFFFE"/>
                </a:highlight>
                <a:latin typeface="Inter" panose="02000503000000020004" pitchFamily="2" charset="0"/>
                <a:ea typeface="Inter" panose="02000503000000020004" pitchFamily="2" charset="0"/>
              </a:rPr>
              <a:t>User: </a:t>
            </a:r>
            <a:r>
              <a:rPr lang="en-US" sz="1200" b="0" i="0" u="none" strike="noStrike" dirty="0">
                <a:effectLst/>
                <a:highlight>
                  <a:srgbClr val="FFFFFE"/>
                </a:highlight>
                <a:latin typeface="Inter" panose="02000503000000020004" pitchFamily="2" charset="0"/>
                <a:ea typeface="Inter" panose="02000503000000020004" pitchFamily="2" charset="0"/>
              </a:rPr>
              <a:t>"Respondents compared two organizational policies and voted on which was fairest. Identify which policy received the majority vote as the fairer option. Answer only with 'first' or 'second', even in uncertainty. 'Both' as a response is not valid.</a:t>
            </a:r>
          </a:p>
          <a:p>
            <a:pPr marL="0" indent="0">
              <a:buNone/>
            </a:pPr>
            <a:r>
              <a:rPr lang="en-US" sz="1200" b="0" i="0" u="none" strike="noStrike" dirty="0">
                <a:effectLst/>
                <a:highlight>
                  <a:srgbClr val="FFFFFE"/>
                </a:highlight>
                <a:latin typeface="Inter" panose="02000503000000020004" pitchFamily="2" charset="0"/>
                <a:ea typeface="Inter" panose="02000503000000020004" pitchFamily="2" charset="0"/>
              </a:rPr>
              <a:t>First=[FIRST TEXT 1] – Second=[SECOND TEXT 1]”</a:t>
            </a:r>
          </a:p>
          <a:p>
            <a:pPr marL="0" indent="0">
              <a:buNone/>
            </a:pPr>
            <a:r>
              <a:rPr lang="en-US" sz="1200" b="1" i="0" u="none" strike="noStrike" dirty="0">
                <a:effectLst/>
                <a:highlight>
                  <a:srgbClr val="FFFFFE"/>
                </a:highlight>
                <a:latin typeface="Inter" panose="02000503000000020004" pitchFamily="2" charset="0"/>
                <a:ea typeface="Inter" panose="02000503000000020004" pitchFamily="2" charset="0"/>
              </a:rPr>
              <a:t>Assistant: </a:t>
            </a:r>
            <a:r>
              <a:rPr lang="en-US" sz="1200" i="0" u="none" strike="noStrike" dirty="0">
                <a:effectLst/>
                <a:highlight>
                  <a:srgbClr val="FFFFFE"/>
                </a:highlight>
                <a:latin typeface="Inter" panose="02000503000000020004" pitchFamily="2" charset="0"/>
                <a:ea typeface="Inter" panose="02000503000000020004" pitchFamily="2" charset="0"/>
              </a:rPr>
              <a:t>“[LABEL 1]” </a:t>
            </a:r>
            <a:r>
              <a:rPr lang="en-US" sz="1200" dirty="0">
                <a:highlight>
                  <a:srgbClr val="FFFFFE"/>
                </a:highlight>
                <a:latin typeface="Inter" panose="02000503000000020004" pitchFamily="2" charset="0"/>
                <a:ea typeface="Inter" panose="02000503000000020004" pitchFamily="2" charset="0"/>
              </a:rPr>
              <a:t>…</a:t>
            </a:r>
          </a:p>
          <a:p>
            <a:pPr marL="0" indent="0">
              <a:buNone/>
            </a:pPr>
            <a:r>
              <a:rPr lang="en-US" sz="1200" b="1" i="0" u="none" strike="noStrike" dirty="0">
                <a:effectLst/>
                <a:highlight>
                  <a:srgbClr val="FFFFFE"/>
                </a:highlight>
                <a:latin typeface="Inter" panose="02000503000000020004" pitchFamily="2" charset="0"/>
                <a:ea typeface="Inter" panose="02000503000000020004" pitchFamily="2" charset="0"/>
              </a:rPr>
              <a:t>User: “</a:t>
            </a:r>
            <a:r>
              <a:rPr lang="en-US" sz="1200" b="0" i="0" u="none" strike="noStrike" dirty="0">
                <a:effectLst/>
                <a:highlight>
                  <a:srgbClr val="FFFFFE"/>
                </a:highlight>
                <a:latin typeface="Inter" panose="02000503000000020004" pitchFamily="2" charset="0"/>
                <a:ea typeface="Inter" panose="02000503000000020004" pitchFamily="2" charset="0"/>
              </a:rPr>
              <a:t>First=[FIRST TEXT N] – Second=[SECOND TEXT N]”</a:t>
            </a:r>
            <a:endParaRPr lang="en-US" sz="1200" b="1" i="0" u="none" strike="noStrike" dirty="0">
              <a:effectLst/>
              <a:highlight>
                <a:srgbClr val="FFFFFE"/>
              </a:highlight>
              <a:latin typeface="Inter" panose="02000503000000020004" pitchFamily="2" charset="0"/>
              <a:ea typeface="Inter" panose="02000503000000020004" pitchFamily="2" charset="0"/>
            </a:endParaRPr>
          </a:p>
          <a:p>
            <a:pPr marL="0" indent="0" algn="l">
              <a:buNone/>
            </a:pPr>
            <a:endParaRPr lang="en-US" sz="1200" b="0" i="0" u="none" strike="noStrike" dirty="0">
              <a:effectLst/>
              <a:highlight>
                <a:srgbClr val="FFFFFE"/>
              </a:highlight>
              <a:latin typeface="Inter" panose="02000503000000020004" pitchFamily="2" charset="0"/>
              <a:ea typeface="Inter" panose="02000503000000020004" pitchFamily="2" charset="0"/>
            </a:endParaRPr>
          </a:p>
        </p:txBody>
      </p:sp>
      <p:sp>
        <p:nvSpPr>
          <p:cNvPr id="11" name="TextBox 10">
            <a:extLst>
              <a:ext uri="{FF2B5EF4-FFF2-40B4-BE49-F238E27FC236}">
                <a16:creationId xmlns:a16="http://schemas.microsoft.com/office/drawing/2014/main" id="{0C91C7FC-E0F2-65A0-B890-A0E1E2E2F89E}"/>
              </a:ext>
            </a:extLst>
          </p:cNvPr>
          <p:cNvSpPr txBox="1"/>
          <p:nvPr/>
        </p:nvSpPr>
        <p:spPr>
          <a:xfrm>
            <a:off x="189612" y="1820191"/>
            <a:ext cx="10903767" cy="492443"/>
          </a:xfrm>
          <a:prstGeom prst="rect">
            <a:avLst/>
          </a:prstGeom>
          <a:noFill/>
        </p:spPr>
        <p:txBody>
          <a:bodyPr wrap="square">
            <a:spAutoFit/>
          </a:bodyPr>
          <a:lstStyle/>
          <a:p>
            <a:pPr marL="0" indent="0" algn="l">
              <a:buNone/>
            </a:pPr>
            <a:r>
              <a:rPr lang="en-US" sz="1300" b="1" dirty="0">
                <a:solidFill>
                  <a:schemeClr val="tx2"/>
                </a:solidFill>
                <a:highlight>
                  <a:srgbClr val="FFFFFE"/>
                </a:highlight>
                <a:latin typeface="Inter" panose="02000503000000020004" pitchFamily="2" charset="0"/>
                <a:ea typeface="Inter" panose="02000503000000020004" pitchFamily="2" charset="0"/>
              </a:rPr>
              <a:t>S</a:t>
            </a:r>
            <a:r>
              <a:rPr lang="en-US" sz="1300" b="1" i="0" u="none" strike="noStrike" dirty="0">
                <a:solidFill>
                  <a:schemeClr val="tx2"/>
                </a:solidFill>
                <a:effectLst/>
                <a:highlight>
                  <a:srgbClr val="FFFFFE"/>
                </a:highlight>
                <a:latin typeface="Inter" panose="02000503000000020004" pitchFamily="2" charset="0"/>
                <a:ea typeface="Inter" panose="02000503000000020004" pitchFamily="2" charset="0"/>
              </a:rPr>
              <a:t>ystem</a:t>
            </a:r>
            <a:r>
              <a:rPr lang="en-US" sz="1300" b="1" dirty="0">
                <a:solidFill>
                  <a:schemeClr val="tx2"/>
                </a:solidFill>
                <a:highlight>
                  <a:srgbClr val="FFFFFE"/>
                </a:highlight>
                <a:latin typeface="Inter" panose="02000503000000020004" pitchFamily="2" charset="0"/>
                <a:ea typeface="Inter" panose="02000503000000020004" pitchFamily="2" charset="0"/>
              </a:rPr>
              <a:t> </a:t>
            </a:r>
            <a:r>
              <a:rPr lang="en-US" sz="1300" b="1" i="0" u="none" strike="noStrike" dirty="0">
                <a:solidFill>
                  <a:schemeClr val="tx2"/>
                </a:solidFill>
                <a:effectLst/>
                <a:highlight>
                  <a:srgbClr val="FFFFFE"/>
                </a:highlight>
                <a:latin typeface="Inter" panose="02000503000000020004" pitchFamily="2" charset="0"/>
                <a:ea typeface="Inter" panose="02000503000000020004" pitchFamily="2" charset="0"/>
              </a:rPr>
              <a:t>Message all but Interview</a:t>
            </a:r>
            <a:r>
              <a:rPr lang="en-US" sz="1300" b="0" i="0" u="none" strike="noStrike" dirty="0">
                <a:solidFill>
                  <a:schemeClr val="tx2"/>
                </a:solidFill>
                <a:effectLst/>
                <a:highlight>
                  <a:srgbClr val="FFFFFE"/>
                </a:highlight>
                <a:latin typeface="Inter" panose="02000503000000020004" pitchFamily="2" charset="0"/>
                <a:ea typeface="Inter" panose="02000503000000020004" pitchFamily="2" charset="0"/>
              </a:rPr>
              <a:t>: "You are an Industrial-Organizational Psychologist.”</a:t>
            </a:r>
          </a:p>
          <a:p>
            <a:r>
              <a:rPr lang="en-US" sz="1300" b="1" dirty="0">
                <a:solidFill>
                  <a:schemeClr val="tx2"/>
                </a:solidFill>
                <a:highlight>
                  <a:srgbClr val="FFFFFE"/>
                </a:highlight>
                <a:latin typeface="Inter" panose="02000503000000020004" pitchFamily="2" charset="0"/>
                <a:ea typeface="Inter" panose="02000503000000020004" pitchFamily="2" charset="0"/>
              </a:rPr>
              <a:t>S</a:t>
            </a:r>
            <a:r>
              <a:rPr lang="en-US" sz="1300" b="1" i="0" u="none" strike="noStrike" dirty="0">
                <a:solidFill>
                  <a:schemeClr val="tx2"/>
                </a:solidFill>
                <a:effectLst/>
                <a:highlight>
                  <a:srgbClr val="FFFFFE"/>
                </a:highlight>
                <a:latin typeface="Inter" panose="02000503000000020004" pitchFamily="2" charset="0"/>
                <a:ea typeface="Inter" panose="02000503000000020004" pitchFamily="2" charset="0"/>
              </a:rPr>
              <a:t>ystem</a:t>
            </a:r>
            <a:r>
              <a:rPr lang="en-US" sz="1300" b="1" dirty="0">
                <a:solidFill>
                  <a:schemeClr val="tx2"/>
                </a:solidFill>
                <a:highlight>
                  <a:srgbClr val="FFFFFE"/>
                </a:highlight>
                <a:latin typeface="Inter" panose="02000503000000020004" pitchFamily="2" charset="0"/>
                <a:ea typeface="Inter" panose="02000503000000020004" pitchFamily="2" charset="0"/>
              </a:rPr>
              <a:t> </a:t>
            </a:r>
            <a:r>
              <a:rPr lang="en-US" sz="1300" b="1" i="0" u="none" strike="noStrike" dirty="0">
                <a:solidFill>
                  <a:schemeClr val="tx2"/>
                </a:solidFill>
                <a:effectLst/>
                <a:highlight>
                  <a:srgbClr val="FFFFFE"/>
                </a:highlight>
                <a:latin typeface="Inter" panose="02000503000000020004" pitchFamily="2" charset="0"/>
                <a:ea typeface="Inter" panose="02000503000000020004" pitchFamily="2" charset="0"/>
              </a:rPr>
              <a:t>Message Interview</a:t>
            </a:r>
            <a:r>
              <a:rPr lang="en-US" sz="1300" b="0" i="0" u="none" strike="noStrike" dirty="0">
                <a:solidFill>
                  <a:schemeClr val="tx2"/>
                </a:solidFill>
                <a:effectLst/>
                <a:highlight>
                  <a:srgbClr val="FFFFFE"/>
                </a:highlight>
                <a:latin typeface="Inter" panose="02000503000000020004" pitchFamily="2" charset="0"/>
                <a:ea typeface="Inter" panose="02000503000000020004" pitchFamily="2" charset="0"/>
              </a:rPr>
              <a:t>: "</a:t>
            </a:r>
            <a:r>
              <a:rPr lang="en-US" sz="1300" dirty="0">
                <a:solidFill>
                  <a:schemeClr val="tx2"/>
                </a:solidFill>
                <a:effectLst/>
                <a:latin typeface="Inter" panose="02000503000000020004" pitchFamily="2" charset="0"/>
                <a:ea typeface="Inter" panose="02000503000000020004" pitchFamily="2" charset="0"/>
              </a:rPr>
              <a:t>You are a job candidate and you are responding to behavioral questions during an interview.”</a:t>
            </a:r>
            <a:endParaRPr lang="en-US" sz="1300" b="0" i="0" u="none" strike="noStrike" dirty="0">
              <a:solidFill>
                <a:schemeClr val="tx2"/>
              </a:solidFill>
              <a:effectLst/>
              <a:highlight>
                <a:srgbClr val="FFFFFE"/>
              </a:highlight>
              <a:latin typeface="Inter" panose="02000503000000020004" pitchFamily="2" charset="0"/>
              <a:ea typeface="Inter" panose="02000503000000020004" pitchFamily="2" charset="0"/>
            </a:endParaRPr>
          </a:p>
        </p:txBody>
      </p:sp>
      <p:sp>
        <p:nvSpPr>
          <p:cNvPr id="14" name="Text Placeholder 4">
            <a:extLst>
              <a:ext uri="{FF2B5EF4-FFF2-40B4-BE49-F238E27FC236}">
                <a16:creationId xmlns:a16="http://schemas.microsoft.com/office/drawing/2014/main" id="{E0A12A87-CDAD-DA26-9533-C44786236A4D}"/>
              </a:ext>
            </a:extLst>
          </p:cNvPr>
          <p:cNvSpPr txBox="1">
            <a:spLocks/>
          </p:cNvSpPr>
          <p:nvPr/>
        </p:nvSpPr>
        <p:spPr>
          <a:xfrm>
            <a:off x="6095950" y="2696231"/>
            <a:ext cx="5973426" cy="1734322"/>
          </a:xfrm>
          <a:prstGeom prst="rect">
            <a:avLst/>
          </a:prstGeom>
        </p:spPr>
        <p:txBody>
          <a:bodyPr vert="horz" lIns="91440" tIns="45720" rIns="91440" bIns="45720" rtlCol="0" anchor="t">
            <a:no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l">
              <a:buNone/>
            </a:pPr>
            <a:r>
              <a:rPr lang="en-US" sz="1200" b="1" dirty="0">
                <a:highlight>
                  <a:srgbClr val="FFFFFE"/>
                </a:highlight>
                <a:latin typeface="Inter" panose="02000503000000020004" pitchFamily="2" charset="0"/>
                <a:ea typeface="Inter" panose="02000503000000020004" pitchFamily="2" charset="0"/>
              </a:rPr>
              <a:t>User:</a:t>
            </a:r>
            <a:r>
              <a:rPr lang="en-US" sz="1200" dirty="0">
                <a:highlight>
                  <a:srgbClr val="FFFFFE"/>
                </a:highlight>
                <a:latin typeface="Inter" panose="02000503000000020004" pitchFamily="2" charset="0"/>
                <a:ea typeface="Inter" panose="02000503000000020004" pitchFamily="2" charset="0"/>
              </a:rPr>
              <a:t> “</a:t>
            </a:r>
            <a:r>
              <a:rPr lang="en-US" sz="1200" dirty="0">
                <a:effectLst/>
              </a:rPr>
              <a:t>Respondents rated the clarity of personality test items using a 7-point scale from 1 = extremely unclear to 7 = extremely clear. Your task is to rate the clarity of the following item from an industrial-organizational psychology perspective. Respond with a rational number between 1 and 7.</a:t>
            </a:r>
            <a:br>
              <a:rPr lang="en-US" sz="1200" dirty="0">
                <a:highlight>
                  <a:srgbClr val="FFFFFE"/>
                </a:highlight>
                <a:latin typeface="Inter" panose="02000503000000020004" pitchFamily="2" charset="0"/>
                <a:ea typeface="Inter" panose="02000503000000020004" pitchFamily="2" charset="0"/>
              </a:rPr>
            </a:br>
            <a:r>
              <a:rPr lang="en-US" sz="1200" dirty="0">
                <a:highlight>
                  <a:srgbClr val="FFFFFE"/>
                </a:highlight>
                <a:latin typeface="Inter" panose="02000503000000020004" pitchFamily="2" charset="0"/>
                <a:ea typeface="Inter" panose="02000503000000020004" pitchFamily="2" charset="0"/>
              </a:rPr>
              <a:t>[ITEM TEXT 1]</a:t>
            </a:r>
            <a:r>
              <a:rPr lang="en-US" sz="1200" b="0" i="0" u="none" strike="noStrike" dirty="0">
                <a:effectLst/>
                <a:highlight>
                  <a:srgbClr val="FFFFFE"/>
                </a:highlight>
                <a:latin typeface="Inter" panose="02000503000000020004" pitchFamily="2" charset="0"/>
                <a:ea typeface="Inter" panose="02000503000000020004" pitchFamily="2" charset="0"/>
              </a:rPr>
              <a:t>”</a:t>
            </a:r>
          </a:p>
          <a:p>
            <a:pPr marL="0" indent="0" algn="l">
              <a:buNone/>
            </a:pPr>
            <a:r>
              <a:rPr lang="en-US" sz="1200" b="1" i="0" u="none" strike="noStrike" dirty="0">
                <a:effectLst/>
                <a:highlight>
                  <a:srgbClr val="FFFFFE"/>
                </a:highlight>
                <a:latin typeface="Inter" panose="02000503000000020004" pitchFamily="2" charset="0"/>
                <a:ea typeface="Inter" panose="02000503000000020004" pitchFamily="2" charset="0"/>
              </a:rPr>
              <a:t>Assistant: “</a:t>
            </a:r>
            <a:r>
              <a:rPr lang="en-US" sz="1200" b="0" i="0" u="none" strike="noStrike" dirty="0">
                <a:effectLst/>
                <a:highlight>
                  <a:srgbClr val="FFFFFE"/>
                </a:highlight>
                <a:latin typeface="Inter" panose="02000503000000020004" pitchFamily="2" charset="0"/>
                <a:ea typeface="Inter" panose="02000503000000020004" pitchFamily="2" charset="0"/>
              </a:rPr>
              <a:t>[LABEL 1]” </a:t>
            </a:r>
            <a:r>
              <a:rPr lang="en-US" sz="1200" dirty="0">
                <a:highlight>
                  <a:srgbClr val="FFFFFE"/>
                </a:highlight>
                <a:latin typeface="Inter" panose="02000503000000020004" pitchFamily="2" charset="0"/>
                <a:ea typeface="Inter" panose="02000503000000020004" pitchFamily="2" charset="0"/>
              </a:rPr>
              <a:t>… </a:t>
            </a:r>
          </a:p>
          <a:p>
            <a:pPr marL="0" indent="0" algn="l">
              <a:buNone/>
            </a:pPr>
            <a:r>
              <a:rPr lang="en-US" sz="1200" b="1" dirty="0">
                <a:highlight>
                  <a:srgbClr val="FFFFFE"/>
                </a:highlight>
                <a:latin typeface="Inter" panose="02000503000000020004" pitchFamily="2" charset="0"/>
                <a:ea typeface="Inter" panose="02000503000000020004" pitchFamily="2" charset="0"/>
              </a:rPr>
              <a:t>User:</a:t>
            </a:r>
            <a:r>
              <a:rPr lang="en-US" sz="1200" dirty="0">
                <a:highlight>
                  <a:srgbClr val="FFFFFE"/>
                </a:highlight>
                <a:latin typeface="Inter" panose="02000503000000020004" pitchFamily="2" charset="0"/>
                <a:ea typeface="Inter" panose="02000503000000020004" pitchFamily="2" charset="0"/>
              </a:rPr>
              <a:t> “[ITEM TEXT N]</a:t>
            </a:r>
            <a:r>
              <a:rPr lang="en-US" sz="1200" b="0" i="0" u="none" strike="noStrike" dirty="0">
                <a:effectLst/>
                <a:highlight>
                  <a:srgbClr val="FFFFFE"/>
                </a:highlight>
                <a:latin typeface="Inter" panose="02000503000000020004" pitchFamily="2" charset="0"/>
                <a:ea typeface="Inter" panose="02000503000000020004" pitchFamily="2" charset="0"/>
              </a:rPr>
              <a:t>"</a:t>
            </a:r>
          </a:p>
        </p:txBody>
      </p:sp>
      <p:sp>
        <p:nvSpPr>
          <p:cNvPr id="15" name="Text Placeholder 4">
            <a:extLst>
              <a:ext uri="{FF2B5EF4-FFF2-40B4-BE49-F238E27FC236}">
                <a16:creationId xmlns:a16="http://schemas.microsoft.com/office/drawing/2014/main" id="{9DAE59C3-8218-AC9E-0A30-ED29E18DC67C}"/>
              </a:ext>
            </a:extLst>
          </p:cNvPr>
          <p:cNvSpPr txBox="1">
            <a:spLocks/>
          </p:cNvSpPr>
          <p:nvPr/>
        </p:nvSpPr>
        <p:spPr>
          <a:xfrm>
            <a:off x="6162942" y="4746407"/>
            <a:ext cx="5613591" cy="1860996"/>
          </a:xfrm>
          <a:prstGeom prst="rect">
            <a:avLst/>
          </a:prstGeom>
        </p:spPr>
        <p:txBody>
          <a:bodyPr vert="horz" lIns="91440" tIns="45720" rIns="91440" bIns="45720" rtlCol="0" anchor="t">
            <a:no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buNone/>
            </a:pPr>
            <a:r>
              <a:rPr lang="en-US" sz="1200" b="1" i="0" u="none" strike="noStrike" dirty="0">
                <a:effectLst/>
                <a:highlight>
                  <a:srgbClr val="FFFFFE"/>
                </a:highlight>
                <a:latin typeface="Inter" panose="02000503000000020004" pitchFamily="2" charset="0"/>
                <a:ea typeface="Inter" panose="02000503000000020004" pitchFamily="2" charset="0"/>
              </a:rPr>
              <a:t>User: </a:t>
            </a:r>
            <a:r>
              <a:rPr lang="en-US" sz="1200" b="0" i="0" u="none" strike="noStrike" dirty="0">
                <a:effectLst/>
                <a:highlight>
                  <a:srgbClr val="FFFFFE"/>
                </a:highlight>
                <a:latin typeface="Inter" panose="02000503000000020004" pitchFamily="2" charset="0"/>
                <a:ea typeface="Inter" panose="02000503000000020004" pitchFamily="2" charset="0"/>
              </a:rPr>
              <a:t>"</a:t>
            </a:r>
            <a:r>
              <a:rPr lang="en-US" sz="1200" dirty="0">
                <a:latin typeface="Inter"/>
                <a:ea typeface="Inter"/>
                <a:cs typeface="Arial"/>
              </a:rPr>
              <a:t> You scored moderate on Openness which means that …</a:t>
            </a:r>
            <a:br>
              <a:rPr lang="en-US" sz="1200" dirty="0">
                <a:latin typeface="Inter"/>
                <a:ea typeface="Inter"/>
                <a:cs typeface="Arial"/>
              </a:rPr>
            </a:br>
            <a:r>
              <a:rPr lang="en-US" sz="1200" dirty="0">
                <a:effectLst/>
              </a:rPr>
              <a:t>You will be provided with questions and answers you already answered in between ### markers. You will need to answer the last question in a consistent style, using less than five sentences.</a:t>
            </a:r>
          </a:p>
          <a:p>
            <a:pPr marL="0" indent="0">
              <a:buNone/>
            </a:pPr>
            <a:r>
              <a:rPr lang="en-US" sz="1200" b="0" i="0" u="none" strike="noStrike" dirty="0">
                <a:effectLst/>
                <a:highlight>
                  <a:srgbClr val="FFFFFE"/>
                </a:highlight>
                <a:latin typeface="Inter" panose="02000503000000020004" pitchFamily="2" charset="0"/>
                <a:ea typeface="Inter" panose="02000503000000020004" pitchFamily="2" charset="0"/>
              </a:rPr>
              <a:t>### Question: [QUESTION 1] – Response: [RESPONSE 1] ###...</a:t>
            </a:r>
            <a:br>
              <a:rPr lang="en-US" sz="1200" b="0" i="0" u="none" strike="noStrike" dirty="0">
                <a:effectLst/>
                <a:highlight>
                  <a:srgbClr val="FFFFFE"/>
                </a:highlight>
                <a:latin typeface="Inter" panose="02000503000000020004" pitchFamily="2" charset="0"/>
                <a:ea typeface="Inter" panose="02000503000000020004" pitchFamily="2" charset="0"/>
              </a:rPr>
            </a:br>
            <a:r>
              <a:rPr lang="en-US" sz="1200" b="0" i="0" u="none" strike="noStrike" dirty="0">
                <a:effectLst/>
                <a:highlight>
                  <a:srgbClr val="FFFFFE"/>
                </a:highlight>
                <a:latin typeface="Inter" panose="02000503000000020004" pitchFamily="2" charset="0"/>
                <a:ea typeface="Inter" panose="02000503000000020004" pitchFamily="2" charset="0"/>
              </a:rPr>
              <a:t>### Question: [QUESTION N] – Response:”</a:t>
            </a:r>
          </a:p>
        </p:txBody>
      </p:sp>
    </p:spTree>
    <p:extLst>
      <p:ext uri="{BB962C8B-B14F-4D97-AF65-F5344CB8AC3E}">
        <p14:creationId xmlns:p14="http://schemas.microsoft.com/office/powerpoint/2010/main" val="2975826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C089-A428-6AF8-D53A-98EC6938563C}"/>
              </a:ext>
            </a:extLst>
          </p:cNvPr>
          <p:cNvSpPr>
            <a:spLocks noGrp="1"/>
          </p:cNvSpPr>
          <p:nvPr>
            <p:ph type="title"/>
          </p:nvPr>
        </p:nvSpPr>
        <p:spPr/>
        <p:txBody>
          <a:bodyPr/>
          <a:lstStyle/>
          <a:p>
            <a:r>
              <a:rPr lang="en-US" dirty="0">
                <a:latin typeface="Poppins"/>
                <a:cs typeface="Poppins"/>
              </a:rPr>
              <a:t>Prompt Tuning - Overview</a:t>
            </a:r>
            <a:endParaRPr lang="en-US" dirty="0"/>
          </a:p>
        </p:txBody>
      </p:sp>
      <p:sp>
        <p:nvSpPr>
          <p:cNvPr id="3" name="Text Placeholder 2">
            <a:extLst>
              <a:ext uri="{FF2B5EF4-FFF2-40B4-BE49-F238E27FC236}">
                <a16:creationId xmlns:a16="http://schemas.microsoft.com/office/drawing/2014/main" id="{0130E173-C1CB-0F8E-2A94-2AF7B4AC9484}"/>
              </a:ext>
            </a:extLst>
          </p:cNvPr>
          <p:cNvSpPr>
            <a:spLocks noGrp="1"/>
          </p:cNvSpPr>
          <p:nvPr>
            <p:ph type="body" sz="half" idx="14"/>
          </p:nvPr>
        </p:nvSpPr>
        <p:spPr>
          <a:xfrm>
            <a:off x="346450" y="2296709"/>
            <a:ext cx="5748589" cy="3000445"/>
          </a:xfrm>
        </p:spPr>
        <p:txBody>
          <a:bodyPr vert="horz" lIns="91440" tIns="45720" rIns="91440" bIns="45720" rtlCol="0" anchor="t">
            <a:normAutofit/>
          </a:bodyPr>
          <a:lstStyle/>
          <a:p>
            <a:pPr>
              <a:buFont typeface="Inter Regular Light"/>
              <a:buChar char="✓"/>
            </a:pPr>
            <a:r>
              <a:rPr lang="en-US" b="1" dirty="0">
                <a:latin typeface="Inter" panose="02000503000000020004" pitchFamily="2" charset="0"/>
                <a:ea typeface="Inter" panose="02000503000000020004" pitchFamily="2" charset="0"/>
                <a:cs typeface="Inter"/>
              </a:rPr>
              <a:t>Soft Prompting </a:t>
            </a:r>
            <a:r>
              <a:rPr lang="en-US" dirty="0">
                <a:latin typeface="Inter" panose="02000503000000020004" pitchFamily="2" charset="0"/>
                <a:ea typeface="Inter" panose="02000503000000020004" pitchFamily="2" charset="0"/>
                <a:cs typeface="Inter"/>
              </a:rPr>
              <a:t>method</a:t>
            </a:r>
          </a:p>
          <a:p>
            <a:pPr marL="571500">
              <a:buFont typeface="Inter Regular Light"/>
              <a:buChar char="✓"/>
            </a:pPr>
            <a:r>
              <a:rPr lang="en-US" dirty="0">
                <a:latin typeface="Inter" panose="02000503000000020004" pitchFamily="2" charset="0"/>
                <a:ea typeface="Inter" panose="02000503000000020004" pitchFamily="2" charset="0"/>
                <a:cs typeface="Arial"/>
              </a:rPr>
              <a:t>Adapt the model to a </a:t>
            </a:r>
            <a:r>
              <a:rPr lang="en-US" b="1" dirty="0">
                <a:latin typeface="Inter" panose="02000503000000020004" pitchFamily="2" charset="0"/>
                <a:ea typeface="Inter" panose="02000503000000020004" pitchFamily="2" charset="0"/>
                <a:cs typeface="Arial"/>
              </a:rPr>
              <a:t>downstream task</a:t>
            </a:r>
          </a:p>
          <a:p>
            <a:pPr marL="571500">
              <a:buFont typeface="Inter Regular Light"/>
              <a:buChar char="✓"/>
            </a:pPr>
            <a:r>
              <a:rPr lang="en-US" dirty="0">
                <a:latin typeface="Inter" panose="02000503000000020004" pitchFamily="2" charset="0"/>
                <a:ea typeface="Inter" panose="02000503000000020004" pitchFamily="2" charset="0"/>
                <a:cs typeface="Arial"/>
              </a:rPr>
              <a:t>Add a small amount of </a:t>
            </a:r>
            <a:r>
              <a:rPr lang="en-US" b="1" dirty="0">
                <a:latin typeface="Inter" panose="02000503000000020004" pitchFamily="2" charset="0"/>
                <a:ea typeface="Inter" panose="02000503000000020004" pitchFamily="2" charset="0"/>
                <a:cs typeface="Arial"/>
              </a:rPr>
              <a:t>learnable parameters </a:t>
            </a:r>
            <a:r>
              <a:rPr lang="en-US" dirty="0">
                <a:latin typeface="Inter" panose="02000503000000020004" pitchFamily="2" charset="0"/>
                <a:ea typeface="Inter" panose="02000503000000020004" pitchFamily="2" charset="0"/>
                <a:cs typeface="Arial"/>
              </a:rPr>
              <a:t>to the input embeddings</a:t>
            </a:r>
            <a:endParaRPr lang="en-US" dirty="0">
              <a:solidFill>
                <a:srgbClr val="2A2F3C"/>
              </a:solidFill>
              <a:latin typeface="Inter" panose="02000503000000020004" pitchFamily="2" charset="0"/>
              <a:ea typeface="Inter" panose="02000503000000020004" pitchFamily="2" charset="0"/>
              <a:cs typeface="Arial"/>
            </a:endParaRPr>
          </a:p>
          <a:p>
            <a:pPr marL="571500">
              <a:buFont typeface="Inter Regular Light"/>
              <a:buChar char="✓"/>
            </a:pPr>
            <a:r>
              <a:rPr lang="en-US" dirty="0">
                <a:latin typeface="Inter" panose="02000503000000020004" pitchFamily="2" charset="0"/>
                <a:ea typeface="Inter" panose="02000503000000020004" pitchFamily="2" charset="0"/>
                <a:cs typeface="Arial"/>
              </a:rPr>
              <a:t>Keep the pretrained </a:t>
            </a:r>
            <a:r>
              <a:rPr lang="en-US" b="1" dirty="0">
                <a:latin typeface="Inter" panose="02000503000000020004" pitchFamily="2" charset="0"/>
                <a:ea typeface="Inter" panose="02000503000000020004" pitchFamily="2" charset="0"/>
                <a:cs typeface="Arial"/>
              </a:rPr>
              <a:t>LLM parameter's frozen</a:t>
            </a:r>
          </a:p>
          <a:p>
            <a:pPr>
              <a:buFont typeface="Inter Regular Light"/>
              <a:buChar char="✓"/>
            </a:pPr>
            <a:r>
              <a:rPr lang="en-US" b="1" dirty="0">
                <a:latin typeface="Inter" panose="02000503000000020004" pitchFamily="2" charset="0"/>
                <a:ea typeface="Inter" panose="02000503000000020004" pitchFamily="2" charset="0"/>
                <a:cs typeface="Inter"/>
              </a:rPr>
              <a:t>Sequence Classification</a:t>
            </a:r>
          </a:p>
          <a:p>
            <a:pPr marL="571500">
              <a:buFont typeface="Inter Regular Light"/>
              <a:buChar char="✓"/>
            </a:pPr>
            <a:r>
              <a:rPr lang="en-US" dirty="0">
                <a:latin typeface="Inter" panose="02000503000000020004" pitchFamily="2" charset="0"/>
                <a:ea typeface="Inter" panose="02000503000000020004" pitchFamily="2" charset="0"/>
                <a:cs typeface="Arial"/>
              </a:rPr>
              <a:t>Cast the problem as a </a:t>
            </a:r>
            <a:r>
              <a:rPr lang="en-US" b="1" dirty="0">
                <a:latin typeface="Inter" panose="02000503000000020004" pitchFamily="2" charset="0"/>
                <a:ea typeface="Inter" panose="02000503000000020004" pitchFamily="2" charset="0"/>
                <a:cs typeface="Arial"/>
              </a:rPr>
              <a:t>next token generation</a:t>
            </a:r>
            <a:endParaRPr lang="en-US" b="1" dirty="0">
              <a:latin typeface="Inter" panose="02000503000000020004" pitchFamily="2" charset="0"/>
              <a:ea typeface="Inter" panose="02000503000000020004" pitchFamily="2" charset="0"/>
            </a:endParaRPr>
          </a:p>
          <a:p>
            <a:pPr marL="571500">
              <a:buFont typeface="Inter Regular Light"/>
              <a:buChar char="✓"/>
            </a:pPr>
            <a:r>
              <a:rPr lang="en-US" dirty="0">
                <a:latin typeface="Inter" panose="02000503000000020004" pitchFamily="2" charset="0"/>
                <a:ea typeface="Inter" panose="02000503000000020004" pitchFamily="2" charset="0"/>
                <a:cs typeface="Inter"/>
              </a:rPr>
              <a:t>Prompts are </a:t>
            </a:r>
            <a:r>
              <a:rPr lang="en-US" b="1" dirty="0">
                <a:latin typeface="Inter" panose="02000503000000020004" pitchFamily="2" charset="0"/>
                <a:ea typeface="Inter" panose="02000503000000020004" pitchFamily="2" charset="0"/>
                <a:cs typeface="Inter"/>
              </a:rPr>
              <a:t>added to the input </a:t>
            </a:r>
            <a:r>
              <a:rPr lang="en-US" dirty="0">
                <a:latin typeface="Inter" panose="02000503000000020004" pitchFamily="2" charset="0"/>
                <a:ea typeface="Inter" panose="02000503000000020004" pitchFamily="2" charset="0"/>
                <a:cs typeface="Inter"/>
              </a:rPr>
              <a:t>as a series of tokens</a:t>
            </a:r>
            <a:endParaRPr lang="en-US" dirty="0">
              <a:latin typeface="Inter" panose="02000503000000020004" pitchFamily="2" charset="0"/>
              <a:ea typeface="Inter" panose="02000503000000020004" pitchFamily="2" charset="0"/>
              <a:cs typeface="Arial"/>
            </a:endParaRPr>
          </a:p>
          <a:p>
            <a:pPr marL="571500">
              <a:buFont typeface="Inter Regular Light"/>
              <a:buChar char="✓"/>
            </a:pPr>
            <a:r>
              <a:rPr lang="en-US" dirty="0">
                <a:latin typeface="Inter" panose="02000503000000020004" pitchFamily="2" charset="0"/>
                <a:ea typeface="Inter" panose="02000503000000020004" pitchFamily="2" charset="0"/>
                <a:cs typeface="Inter"/>
              </a:rPr>
              <a:t>Train the model for a </a:t>
            </a:r>
            <a:r>
              <a:rPr lang="en-US" b="1" dirty="0">
                <a:latin typeface="Inter" panose="02000503000000020004" pitchFamily="2" charset="0"/>
                <a:ea typeface="Inter" panose="02000503000000020004" pitchFamily="2" charset="0"/>
                <a:cs typeface="Inter"/>
              </a:rPr>
              <a:t>Causal LM task</a:t>
            </a:r>
          </a:p>
          <a:p>
            <a:pPr>
              <a:buFont typeface="Inter Regular Light"/>
              <a:buChar char="✓"/>
            </a:pPr>
            <a:endParaRPr lang="en-US" dirty="0">
              <a:latin typeface="Inter" panose="02000503000000020004" pitchFamily="2" charset="0"/>
              <a:ea typeface="Inter" panose="02000503000000020004" pitchFamily="2" charset="0"/>
              <a:cs typeface="Inter"/>
            </a:endParaRPr>
          </a:p>
        </p:txBody>
      </p:sp>
      <p:sp>
        <p:nvSpPr>
          <p:cNvPr id="4" name="Text Placeholder 3">
            <a:extLst>
              <a:ext uri="{FF2B5EF4-FFF2-40B4-BE49-F238E27FC236}">
                <a16:creationId xmlns:a16="http://schemas.microsoft.com/office/drawing/2014/main" id="{59A06A7B-A222-1AE7-46C3-C3D0344FAA44}"/>
              </a:ext>
            </a:extLst>
          </p:cNvPr>
          <p:cNvSpPr>
            <a:spLocks noGrp="1"/>
          </p:cNvSpPr>
          <p:nvPr>
            <p:ph type="body" idx="1"/>
          </p:nvPr>
        </p:nvSpPr>
        <p:spPr>
          <a:xfrm>
            <a:off x="348600" y="1810047"/>
            <a:ext cx="5100889" cy="486662"/>
          </a:xfrm>
        </p:spPr>
        <p:txBody>
          <a:bodyPr/>
          <a:lstStyle/>
          <a:p>
            <a:r>
              <a:rPr lang="en-US" dirty="0">
                <a:latin typeface="Poppins"/>
                <a:ea typeface="Inter"/>
                <a:cs typeface="Poppins"/>
              </a:rPr>
              <a:t>What is it</a:t>
            </a:r>
            <a:endParaRPr lang="en-US" dirty="0"/>
          </a:p>
        </p:txBody>
      </p:sp>
      <p:sp>
        <p:nvSpPr>
          <p:cNvPr id="6" name="Text Placeholder 3">
            <a:extLst>
              <a:ext uri="{FF2B5EF4-FFF2-40B4-BE49-F238E27FC236}">
                <a16:creationId xmlns:a16="http://schemas.microsoft.com/office/drawing/2014/main" id="{90D3A505-A3B0-F11F-C929-79AE17E2066D}"/>
              </a:ext>
            </a:extLst>
          </p:cNvPr>
          <p:cNvSpPr txBox="1">
            <a:spLocks/>
          </p:cNvSpPr>
          <p:nvPr/>
        </p:nvSpPr>
        <p:spPr>
          <a:xfrm>
            <a:off x="344963" y="5233575"/>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solidFill>
                  <a:srgbClr val="92D050"/>
                </a:solidFill>
                <a:latin typeface="Poppins"/>
                <a:ea typeface="Inter"/>
                <a:cs typeface="Poppins"/>
              </a:rPr>
              <a:t>Pros</a:t>
            </a:r>
            <a:endParaRPr lang="en-US" dirty="0">
              <a:solidFill>
                <a:srgbClr val="92D050"/>
              </a:solidFill>
            </a:endParaRPr>
          </a:p>
        </p:txBody>
      </p:sp>
      <p:sp>
        <p:nvSpPr>
          <p:cNvPr id="9" name="Text Placeholder 2">
            <a:extLst>
              <a:ext uri="{FF2B5EF4-FFF2-40B4-BE49-F238E27FC236}">
                <a16:creationId xmlns:a16="http://schemas.microsoft.com/office/drawing/2014/main" id="{0E582683-955A-D3FD-3364-D54E39606A62}"/>
              </a:ext>
            </a:extLst>
          </p:cNvPr>
          <p:cNvSpPr txBox="1">
            <a:spLocks/>
          </p:cNvSpPr>
          <p:nvPr/>
        </p:nvSpPr>
        <p:spPr>
          <a:xfrm>
            <a:off x="297523" y="5671146"/>
            <a:ext cx="5433441" cy="977853"/>
          </a:xfrm>
          <a:prstGeom prst="rect">
            <a:avLst/>
          </a:prstGeom>
        </p:spPr>
        <p:txBody>
          <a:bodyPr vert="horz" lIns="91440" tIns="45720" rIns="91440" bIns="45720" rtlCol="0" anchor="t">
            <a:normAutofit lnSpcReduction="10000"/>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Inter Regular Light"/>
              <a:buChar char="✓"/>
            </a:pPr>
            <a:r>
              <a:rPr lang="en-US" dirty="0">
                <a:latin typeface="Inter"/>
                <a:ea typeface="Inter"/>
                <a:cs typeface="Inter"/>
              </a:rPr>
              <a:t>Few parameters to train</a:t>
            </a:r>
          </a:p>
          <a:p>
            <a:pPr>
              <a:buFont typeface="Inter Regular Light"/>
              <a:buChar char="✓"/>
            </a:pPr>
            <a:r>
              <a:rPr lang="en-US" dirty="0">
                <a:latin typeface="Inter"/>
                <a:ea typeface="Inter"/>
                <a:cs typeface="Inter"/>
              </a:rPr>
              <a:t>Fast adaptation to specialized tasks</a:t>
            </a:r>
          </a:p>
          <a:p>
            <a:pPr>
              <a:buFont typeface="Inter Regular Light"/>
              <a:buChar char="✓"/>
            </a:pPr>
            <a:r>
              <a:rPr lang="en-US" dirty="0">
                <a:latin typeface="Inter"/>
                <a:ea typeface="Inter"/>
                <a:cs typeface="Inter"/>
              </a:rPr>
              <a:t>Efficient resource utilization</a:t>
            </a:r>
          </a:p>
        </p:txBody>
      </p:sp>
      <p:sp>
        <p:nvSpPr>
          <p:cNvPr id="10" name="Text Placeholder 3">
            <a:extLst>
              <a:ext uri="{FF2B5EF4-FFF2-40B4-BE49-F238E27FC236}">
                <a16:creationId xmlns:a16="http://schemas.microsoft.com/office/drawing/2014/main" id="{35432306-86A0-1326-9F1C-4EB790212D7D}"/>
              </a:ext>
            </a:extLst>
          </p:cNvPr>
          <p:cNvSpPr txBox="1">
            <a:spLocks/>
          </p:cNvSpPr>
          <p:nvPr/>
        </p:nvSpPr>
        <p:spPr>
          <a:xfrm>
            <a:off x="6096526" y="5180437"/>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solidFill>
                  <a:srgbClr val="C00000"/>
                </a:solidFill>
                <a:latin typeface="Poppins"/>
                <a:ea typeface="Inter"/>
                <a:cs typeface="Poppins"/>
              </a:rPr>
              <a:t>Cons</a:t>
            </a:r>
            <a:endParaRPr lang="en-US" dirty="0">
              <a:solidFill>
                <a:srgbClr val="C00000"/>
              </a:solidFill>
            </a:endParaRPr>
          </a:p>
        </p:txBody>
      </p:sp>
      <p:sp>
        <p:nvSpPr>
          <p:cNvPr id="11" name="Text Placeholder 2">
            <a:extLst>
              <a:ext uri="{FF2B5EF4-FFF2-40B4-BE49-F238E27FC236}">
                <a16:creationId xmlns:a16="http://schemas.microsoft.com/office/drawing/2014/main" id="{ADE7533E-C6E6-73E9-4CB4-247034AFB823}"/>
              </a:ext>
            </a:extLst>
          </p:cNvPr>
          <p:cNvSpPr txBox="1">
            <a:spLocks/>
          </p:cNvSpPr>
          <p:nvPr/>
        </p:nvSpPr>
        <p:spPr>
          <a:xfrm>
            <a:off x="6096258" y="5671146"/>
            <a:ext cx="5433441" cy="977853"/>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Inter Regular Light"/>
              <a:buChar char="✓"/>
            </a:pPr>
            <a:r>
              <a:rPr lang="en-US" dirty="0">
                <a:latin typeface="Inter" panose="02000503000000020004" pitchFamily="2" charset="0"/>
                <a:ea typeface="Inter" panose="02000503000000020004" pitchFamily="2" charset="0"/>
                <a:cs typeface="Inter"/>
              </a:rPr>
              <a:t>Lack of interpretability of the tuned prompts</a:t>
            </a:r>
            <a:endParaRPr lang="en-US" dirty="0">
              <a:latin typeface="Inter" panose="02000503000000020004" pitchFamily="2" charset="0"/>
              <a:ea typeface="Inter" panose="02000503000000020004" pitchFamily="2" charset="0"/>
            </a:endParaRPr>
          </a:p>
        </p:txBody>
      </p:sp>
      <p:pic>
        <p:nvPicPr>
          <p:cNvPr id="8" name="Picture 7" descr="A screenshot of a computer&#10;&#10;Description automatically generated">
            <a:extLst>
              <a:ext uri="{FF2B5EF4-FFF2-40B4-BE49-F238E27FC236}">
                <a16:creationId xmlns:a16="http://schemas.microsoft.com/office/drawing/2014/main" id="{4B87D88B-C0A3-894E-F5E1-EB6EBCCFA6BD}"/>
              </a:ext>
            </a:extLst>
          </p:cNvPr>
          <p:cNvPicPr>
            <a:picLocks noChangeAspect="1"/>
          </p:cNvPicPr>
          <p:nvPr/>
        </p:nvPicPr>
        <p:blipFill>
          <a:blip r:embed="rId3"/>
          <a:stretch>
            <a:fillRect/>
          </a:stretch>
        </p:blipFill>
        <p:spPr>
          <a:xfrm>
            <a:off x="6095039" y="2182118"/>
            <a:ext cx="5884174" cy="2898175"/>
          </a:xfrm>
          <a:prstGeom prst="rect">
            <a:avLst/>
          </a:prstGeom>
        </p:spPr>
      </p:pic>
      <p:sp>
        <p:nvSpPr>
          <p:cNvPr id="5" name="TextBox 4">
            <a:extLst>
              <a:ext uri="{FF2B5EF4-FFF2-40B4-BE49-F238E27FC236}">
                <a16:creationId xmlns:a16="http://schemas.microsoft.com/office/drawing/2014/main" id="{0E1C117E-4A82-4499-EADB-E860A99E8B7E}"/>
              </a:ext>
            </a:extLst>
          </p:cNvPr>
          <p:cNvSpPr txBox="1"/>
          <p:nvPr/>
        </p:nvSpPr>
        <p:spPr>
          <a:xfrm>
            <a:off x="6409792" y="5022643"/>
            <a:ext cx="5484685" cy="215444"/>
          </a:xfrm>
          <a:prstGeom prst="rect">
            <a:avLst/>
          </a:prstGeom>
          <a:noFill/>
        </p:spPr>
        <p:txBody>
          <a:bodyPr wrap="square" rtlCol="0">
            <a:spAutoFit/>
          </a:bodyPr>
          <a:lstStyle/>
          <a:p>
            <a:pPr algn="ctr"/>
            <a:r>
              <a:rPr lang="en-US" sz="800" dirty="0">
                <a:latin typeface="Inter" panose="02000503000000020004" pitchFamily="2" charset="0"/>
                <a:ea typeface="Inter" panose="02000503000000020004" pitchFamily="2" charset="0"/>
              </a:rPr>
              <a:t>Source: Hugging Face - https://</a:t>
            </a:r>
            <a:r>
              <a:rPr lang="en-US" sz="800" dirty="0" err="1">
                <a:latin typeface="Inter" panose="02000503000000020004" pitchFamily="2" charset="0"/>
                <a:ea typeface="Inter" panose="02000503000000020004" pitchFamily="2" charset="0"/>
              </a:rPr>
              <a:t>huggingface.co</a:t>
            </a:r>
            <a:r>
              <a:rPr lang="en-US" sz="800" dirty="0">
                <a:latin typeface="Inter" panose="02000503000000020004" pitchFamily="2" charset="0"/>
                <a:ea typeface="Inter" panose="02000503000000020004" pitchFamily="2" charset="0"/>
              </a:rPr>
              <a:t>/learn/cookbook/</a:t>
            </a:r>
            <a:r>
              <a:rPr lang="en-US" sz="800" dirty="0" err="1">
                <a:latin typeface="Inter" panose="02000503000000020004" pitchFamily="2" charset="0"/>
                <a:ea typeface="Inter" panose="02000503000000020004" pitchFamily="2" charset="0"/>
              </a:rPr>
              <a:t>prompt_tuning_peft</a:t>
            </a:r>
            <a:r>
              <a:rPr lang="en-US" sz="800" dirty="0">
                <a:latin typeface="Inter" panose="02000503000000020004" pitchFamily="2" charset="0"/>
                <a:ea typeface="Inter" panose="02000503000000020004" pitchFamily="2" charset="0"/>
              </a:rPr>
              <a:t> </a:t>
            </a:r>
          </a:p>
        </p:txBody>
      </p:sp>
    </p:spTree>
    <p:extLst>
      <p:ext uri="{BB962C8B-B14F-4D97-AF65-F5344CB8AC3E}">
        <p14:creationId xmlns:p14="http://schemas.microsoft.com/office/powerpoint/2010/main" val="182148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C089-A428-6AF8-D53A-98EC6938563C}"/>
              </a:ext>
            </a:extLst>
          </p:cNvPr>
          <p:cNvSpPr>
            <a:spLocks noGrp="1"/>
          </p:cNvSpPr>
          <p:nvPr>
            <p:ph type="title"/>
          </p:nvPr>
        </p:nvSpPr>
        <p:spPr/>
        <p:txBody>
          <a:bodyPr/>
          <a:lstStyle/>
          <a:p>
            <a:r>
              <a:rPr lang="en-US" dirty="0">
                <a:latin typeface="Poppins"/>
                <a:cs typeface="Poppins"/>
              </a:rPr>
              <a:t>Prompt Tuning -  ML Competition</a:t>
            </a:r>
            <a:endParaRPr lang="en-US" dirty="0"/>
          </a:p>
        </p:txBody>
      </p:sp>
      <p:sp>
        <p:nvSpPr>
          <p:cNvPr id="3" name="Text Placeholder 2">
            <a:extLst>
              <a:ext uri="{FF2B5EF4-FFF2-40B4-BE49-F238E27FC236}">
                <a16:creationId xmlns:a16="http://schemas.microsoft.com/office/drawing/2014/main" id="{0130E173-C1CB-0F8E-2A94-2AF7B4AC9484}"/>
              </a:ext>
            </a:extLst>
          </p:cNvPr>
          <p:cNvSpPr>
            <a:spLocks noGrp="1"/>
          </p:cNvSpPr>
          <p:nvPr>
            <p:ph type="body" sz="half" idx="14"/>
          </p:nvPr>
        </p:nvSpPr>
        <p:spPr>
          <a:xfrm>
            <a:off x="345228" y="2386191"/>
            <a:ext cx="5748589" cy="3974902"/>
          </a:xfrm>
        </p:spPr>
        <p:txBody>
          <a:bodyPr vert="horz" lIns="91440" tIns="45720" rIns="91440" bIns="45720" rtlCol="0" anchor="t">
            <a:normAutofit/>
          </a:bodyPr>
          <a:lstStyle/>
          <a:p>
            <a:pPr>
              <a:buFont typeface="Inter Regular Light"/>
              <a:buChar char="✓"/>
            </a:pPr>
            <a:r>
              <a:rPr lang="en-US" dirty="0">
                <a:latin typeface="Inter" panose="02000503000000020004" pitchFamily="2" charset="0"/>
                <a:ea typeface="Inter" panose="02000503000000020004" pitchFamily="2" charset="0"/>
                <a:cs typeface="Arial"/>
              </a:rPr>
              <a:t>Model trained on QA and Entailment </a:t>
            </a:r>
            <a:r>
              <a:rPr lang="en-US" b="1" dirty="0">
                <a:latin typeface="Inter" panose="02000503000000020004" pitchFamily="2" charset="0"/>
                <a:ea typeface="Inter" panose="02000503000000020004" pitchFamily="2" charset="0"/>
                <a:cs typeface="Arial"/>
              </a:rPr>
              <a:t>external datasets</a:t>
            </a:r>
          </a:p>
          <a:p>
            <a:pPr marL="571500">
              <a:buClr>
                <a:srgbClr val="FDCB1F"/>
              </a:buClr>
              <a:buFont typeface="Inter Regular Light"/>
              <a:buChar char="✓"/>
            </a:pPr>
            <a:r>
              <a:rPr lang="en-US" dirty="0">
                <a:latin typeface="Inter" panose="02000503000000020004" pitchFamily="2" charset="0"/>
                <a:ea typeface="Inter" panose="02000503000000020004" pitchFamily="2" charset="0"/>
                <a:cs typeface="Arial"/>
              </a:rPr>
              <a:t>Zero-shot on </a:t>
            </a:r>
            <a:r>
              <a:rPr lang="en-US" b="1" dirty="0">
                <a:latin typeface="Inter" panose="02000503000000020004" pitchFamily="2" charset="0"/>
                <a:ea typeface="Inter" panose="02000503000000020004" pitchFamily="2" charset="0"/>
                <a:cs typeface="Arial"/>
              </a:rPr>
              <a:t>Empathy</a:t>
            </a:r>
            <a:r>
              <a:rPr lang="en-US" dirty="0">
                <a:latin typeface="Inter" panose="02000503000000020004" pitchFamily="2" charset="0"/>
                <a:ea typeface="Inter" panose="02000503000000020004" pitchFamily="2" charset="0"/>
                <a:cs typeface="Arial"/>
              </a:rPr>
              <a:t> and </a:t>
            </a:r>
            <a:r>
              <a:rPr lang="en-US" b="1" dirty="0">
                <a:latin typeface="Inter" panose="02000503000000020004" pitchFamily="2" charset="0"/>
                <a:ea typeface="Inter" panose="02000503000000020004" pitchFamily="2" charset="0"/>
                <a:cs typeface="Arial"/>
              </a:rPr>
              <a:t>Fairness</a:t>
            </a:r>
          </a:p>
          <a:p>
            <a:pPr marL="571500">
              <a:buClr>
                <a:srgbClr val="FDCB1F"/>
              </a:buClr>
              <a:buFont typeface="Inter Regular Light"/>
              <a:buChar char="✓"/>
            </a:pPr>
            <a:r>
              <a:rPr lang="en-US" dirty="0">
                <a:latin typeface="Inter" panose="02000503000000020004" pitchFamily="2" charset="0"/>
                <a:ea typeface="Inter" panose="02000503000000020004" pitchFamily="2" charset="0"/>
                <a:cs typeface="Arial"/>
              </a:rPr>
              <a:t>Didn’t work as expected</a:t>
            </a:r>
          </a:p>
          <a:p>
            <a:pPr>
              <a:buFont typeface="Inter Regular Light"/>
              <a:buChar char="✓"/>
            </a:pPr>
            <a:r>
              <a:rPr lang="en-US" dirty="0">
                <a:latin typeface="Inter" panose="02000503000000020004" pitchFamily="2" charset="0"/>
                <a:ea typeface="Inter" panose="02000503000000020004" pitchFamily="2" charset="0"/>
                <a:cs typeface="Arial"/>
              </a:rPr>
              <a:t>Model trained on </a:t>
            </a:r>
            <a:r>
              <a:rPr lang="en-US" b="1" dirty="0">
                <a:latin typeface="Inter" panose="02000503000000020004" pitchFamily="2" charset="0"/>
                <a:ea typeface="Inter" panose="02000503000000020004" pitchFamily="2" charset="0"/>
                <a:cs typeface="Arial"/>
              </a:rPr>
              <a:t>SIOP data </a:t>
            </a:r>
            <a:r>
              <a:rPr lang="en-US" dirty="0">
                <a:latin typeface="Inter" panose="02000503000000020004" pitchFamily="2" charset="0"/>
                <a:ea typeface="Inter" panose="02000503000000020004" pitchFamily="2" charset="0"/>
                <a:cs typeface="Arial"/>
              </a:rPr>
              <a:t>as a QA and Entailment problems</a:t>
            </a:r>
          </a:p>
          <a:p>
            <a:pPr marL="571500">
              <a:buClr>
                <a:srgbClr val="FDCB1F"/>
              </a:buClr>
              <a:buFont typeface="Inter Regular Light"/>
              <a:buChar char="✓"/>
            </a:pPr>
            <a:r>
              <a:rPr lang="en-US" b="1" dirty="0">
                <a:latin typeface="Inter" panose="02000503000000020004" pitchFamily="2" charset="0"/>
                <a:ea typeface="Inter" panose="02000503000000020004" pitchFamily="2" charset="0"/>
                <a:cs typeface="Arial"/>
              </a:rPr>
              <a:t>Entailment</a:t>
            </a:r>
            <a:r>
              <a:rPr lang="en-US" dirty="0">
                <a:latin typeface="Inter" panose="02000503000000020004" pitchFamily="2" charset="0"/>
                <a:ea typeface="Inter" panose="02000503000000020004" pitchFamily="2" charset="0"/>
                <a:cs typeface="Arial"/>
              </a:rPr>
              <a:t>: Empathy and Fairness (+ additional data), unified datasets and separate</a:t>
            </a:r>
          </a:p>
          <a:p>
            <a:pPr marL="571500">
              <a:buClr>
                <a:srgbClr val="FDCB1F"/>
              </a:buClr>
              <a:buFont typeface="Inter Regular Light"/>
              <a:buChar char="✓"/>
            </a:pPr>
            <a:r>
              <a:rPr lang="en-US" b="1" dirty="0">
                <a:latin typeface="Inter" panose="02000503000000020004" pitchFamily="2" charset="0"/>
                <a:ea typeface="Inter" panose="02000503000000020004" pitchFamily="2" charset="0"/>
                <a:cs typeface="Arial"/>
              </a:rPr>
              <a:t>QA: </a:t>
            </a:r>
            <a:r>
              <a:rPr lang="en-US" dirty="0">
                <a:latin typeface="Inter" panose="02000503000000020004" pitchFamily="2" charset="0"/>
                <a:ea typeface="Inter" panose="02000503000000020004" pitchFamily="2" charset="0"/>
                <a:cs typeface="Arial"/>
              </a:rPr>
              <a:t>All tasks separate</a:t>
            </a:r>
          </a:p>
          <a:p>
            <a:pPr>
              <a:buFont typeface="Inter Regular Light"/>
              <a:buChar char="✓"/>
            </a:pPr>
            <a:r>
              <a:rPr lang="en-US" b="1" dirty="0">
                <a:latin typeface="Inter" panose="02000503000000020004" pitchFamily="2" charset="0"/>
                <a:ea typeface="Inter" panose="02000503000000020004" pitchFamily="2" charset="0"/>
                <a:cs typeface="Arial"/>
              </a:rPr>
              <a:t>Models</a:t>
            </a:r>
            <a:endParaRPr lang="en-US" dirty="0">
              <a:solidFill>
                <a:srgbClr val="2A2F3C"/>
              </a:solidFill>
              <a:latin typeface="Inter" panose="02000503000000020004" pitchFamily="2" charset="0"/>
              <a:ea typeface="Inter" panose="02000503000000020004" pitchFamily="2" charset="0"/>
              <a:cs typeface="Arial"/>
            </a:endParaRPr>
          </a:p>
          <a:p>
            <a:pPr marL="571500">
              <a:buClr>
                <a:srgbClr val="FDCB1F"/>
              </a:buClr>
              <a:buFont typeface="Inter Regular Light"/>
              <a:buChar char="✓"/>
            </a:pPr>
            <a:r>
              <a:rPr lang="en-US" dirty="0">
                <a:solidFill>
                  <a:srgbClr val="2A2F3C"/>
                </a:solidFill>
                <a:latin typeface="Inter" panose="02000503000000020004" pitchFamily="2" charset="0"/>
                <a:ea typeface="Inter" panose="02000503000000020004" pitchFamily="2" charset="0"/>
                <a:cs typeface="Arial"/>
              </a:rPr>
              <a:t>BLOOMZ (560M, 1.1B, 7B)</a:t>
            </a:r>
          </a:p>
          <a:p>
            <a:pPr marL="571500">
              <a:buClr>
                <a:srgbClr val="FDCB1F"/>
              </a:buClr>
              <a:buFont typeface="Inter Regular Light"/>
              <a:buChar char="✓"/>
            </a:pPr>
            <a:r>
              <a:rPr lang="en-US" dirty="0">
                <a:solidFill>
                  <a:srgbClr val="2A2F3C"/>
                </a:solidFill>
                <a:latin typeface="Inter" panose="02000503000000020004" pitchFamily="2" charset="0"/>
                <a:ea typeface="Inter" panose="02000503000000020004" pitchFamily="2" charset="0"/>
                <a:cs typeface="Arial"/>
              </a:rPr>
              <a:t>GPT2 Medium</a:t>
            </a:r>
          </a:p>
          <a:p>
            <a:pPr marL="571500">
              <a:buClr>
                <a:srgbClr val="FDCB1F"/>
              </a:buClr>
              <a:buFont typeface="Inter Regular Light"/>
              <a:buChar char="✓"/>
            </a:pPr>
            <a:r>
              <a:rPr lang="en-US" dirty="0">
                <a:solidFill>
                  <a:srgbClr val="2A2F3C"/>
                </a:solidFill>
                <a:latin typeface="Inter" panose="02000503000000020004" pitchFamily="2" charset="0"/>
                <a:ea typeface="Inter" panose="02000503000000020004" pitchFamily="2" charset="0"/>
                <a:cs typeface="Arial"/>
              </a:rPr>
              <a:t>LLaMa2 7B</a:t>
            </a:r>
          </a:p>
          <a:p>
            <a:pPr>
              <a:buFont typeface="Inter Regular Light"/>
              <a:buChar char="✓"/>
            </a:pPr>
            <a:endParaRPr lang="en-US" b="1" dirty="0">
              <a:solidFill>
                <a:srgbClr val="444959"/>
              </a:solidFill>
              <a:latin typeface="Inter" panose="02000503000000020004" pitchFamily="2" charset="0"/>
              <a:ea typeface="Inter" panose="02000503000000020004" pitchFamily="2" charset="0"/>
              <a:cs typeface="Arial"/>
            </a:endParaRPr>
          </a:p>
        </p:txBody>
      </p:sp>
      <p:sp>
        <p:nvSpPr>
          <p:cNvPr id="4" name="Text Placeholder 3">
            <a:extLst>
              <a:ext uri="{FF2B5EF4-FFF2-40B4-BE49-F238E27FC236}">
                <a16:creationId xmlns:a16="http://schemas.microsoft.com/office/drawing/2014/main" id="{59A06A7B-A222-1AE7-46C3-C3D0344FAA44}"/>
              </a:ext>
            </a:extLst>
          </p:cNvPr>
          <p:cNvSpPr>
            <a:spLocks noGrp="1"/>
          </p:cNvSpPr>
          <p:nvPr>
            <p:ph type="body" idx="1"/>
          </p:nvPr>
        </p:nvSpPr>
        <p:spPr>
          <a:xfrm>
            <a:off x="6093817" y="1936093"/>
            <a:ext cx="5100889" cy="486662"/>
          </a:xfrm>
        </p:spPr>
        <p:txBody>
          <a:bodyPr/>
          <a:lstStyle/>
          <a:p>
            <a:r>
              <a:rPr lang="en-US" dirty="0">
                <a:latin typeface="Poppins"/>
                <a:ea typeface="Inter"/>
                <a:cs typeface="Poppins"/>
              </a:rPr>
              <a:t>What we learned</a:t>
            </a:r>
            <a:endParaRPr lang="en-US" dirty="0"/>
          </a:p>
        </p:txBody>
      </p:sp>
      <p:sp>
        <p:nvSpPr>
          <p:cNvPr id="8" name="Text Placeholder 2">
            <a:extLst>
              <a:ext uri="{FF2B5EF4-FFF2-40B4-BE49-F238E27FC236}">
                <a16:creationId xmlns:a16="http://schemas.microsoft.com/office/drawing/2014/main" id="{7AA1E326-215F-B20C-3C75-0F22CAF77A5E}"/>
              </a:ext>
            </a:extLst>
          </p:cNvPr>
          <p:cNvSpPr txBox="1">
            <a:spLocks/>
          </p:cNvSpPr>
          <p:nvPr/>
        </p:nvSpPr>
        <p:spPr>
          <a:xfrm>
            <a:off x="6096257" y="2298590"/>
            <a:ext cx="5748589" cy="4242222"/>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571500">
              <a:buClr>
                <a:srgbClr val="FDCB1F"/>
              </a:buClr>
              <a:buFont typeface="Inter Semi Bold" panose="020B0502030000000004" pitchFamily="34" charset="0"/>
              <a:buChar char="✓"/>
            </a:pPr>
            <a:endParaRPr lang="en-US" dirty="0" err="1">
              <a:solidFill>
                <a:srgbClr val="444959"/>
              </a:solidFill>
              <a:latin typeface="Arial"/>
              <a:cs typeface="Arial"/>
            </a:endParaRPr>
          </a:p>
          <a:p>
            <a:pPr marL="0" indent="0">
              <a:buNone/>
            </a:pPr>
            <a:endParaRPr lang="en-US" dirty="0">
              <a:solidFill>
                <a:srgbClr val="444959"/>
              </a:solidFill>
              <a:cs typeface="Inter"/>
            </a:endParaRPr>
          </a:p>
        </p:txBody>
      </p:sp>
      <p:sp>
        <p:nvSpPr>
          <p:cNvPr id="5" name="Text Placeholder 3">
            <a:extLst>
              <a:ext uri="{FF2B5EF4-FFF2-40B4-BE49-F238E27FC236}">
                <a16:creationId xmlns:a16="http://schemas.microsoft.com/office/drawing/2014/main" id="{6356CEA5-4D33-E7D7-55BC-165D9D4D5231}"/>
              </a:ext>
            </a:extLst>
          </p:cNvPr>
          <p:cNvSpPr txBox="1">
            <a:spLocks/>
          </p:cNvSpPr>
          <p:nvPr/>
        </p:nvSpPr>
        <p:spPr>
          <a:xfrm>
            <a:off x="345228" y="1899529"/>
            <a:ext cx="5100889" cy="4866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2"/>
                </a:solidFill>
                <a:latin typeface="Poppins" pitchFamily="2" charset="77"/>
                <a:ea typeface="Inter" panose="020B0502030000000004" pitchFamily="34" charset="0"/>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Poppins"/>
                <a:ea typeface="Inter"/>
                <a:cs typeface="Poppins"/>
              </a:rPr>
              <a:t>What we tried</a:t>
            </a:r>
            <a:endParaRPr lang="en-US" dirty="0"/>
          </a:p>
        </p:txBody>
      </p:sp>
      <p:sp>
        <p:nvSpPr>
          <p:cNvPr id="6" name="Text Placeholder 2">
            <a:extLst>
              <a:ext uri="{FF2B5EF4-FFF2-40B4-BE49-F238E27FC236}">
                <a16:creationId xmlns:a16="http://schemas.microsoft.com/office/drawing/2014/main" id="{F3781B62-5D62-5AF4-F503-A6DC1B2A7F3E}"/>
              </a:ext>
            </a:extLst>
          </p:cNvPr>
          <p:cNvSpPr txBox="1">
            <a:spLocks/>
          </p:cNvSpPr>
          <p:nvPr/>
        </p:nvSpPr>
        <p:spPr>
          <a:xfrm>
            <a:off x="6096257" y="2799725"/>
            <a:ext cx="5748589" cy="629275"/>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dirty="0">
              <a:solidFill>
                <a:srgbClr val="444959"/>
              </a:solidFill>
              <a:latin typeface="Arial"/>
              <a:cs typeface="Arial"/>
            </a:endParaRPr>
          </a:p>
        </p:txBody>
      </p:sp>
      <p:sp>
        <p:nvSpPr>
          <p:cNvPr id="7" name="Text Placeholder 2">
            <a:extLst>
              <a:ext uri="{FF2B5EF4-FFF2-40B4-BE49-F238E27FC236}">
                <a16:creationId xmlns:a16="http://schemas.microsoft.com/office/drawing/2014/main" id="{B830B5F0-C8B8-80C4-67C0-4CFEA42A4849}"/>
              </a:ext>
            </a:extLst>
          </p:cNvPr>
          <p:cNvSpPr txBox="1">
            <a:spLocks/>
          </p:cNvSpPr>
          <p:nvPr/>
        </p:nvSpPr>
        <p:spPr>
          <a:xfrm>
            <a:off x="6098185" y="2473792"/>
            <a:ext cx="5746661" cy="1301814"/>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System Font Regular"/>
              <a:buChar char="✅"/>
            </a:pPr>
            <a:r>
              <a:rPr lang="en-US" b="0" i="0" u="none" strike="noStrike" dirty="0">
                <a:solidFill>
                  <a:srgbClr val="172B4D"/>
                </a:solidFill>
                <a:effectLst/>
                <a:highlight>
                  <a:srgbClr val="FFFFFF"/>
                </a:highlight>
                <a:latin typeface="Inter" panose="02000503000000020004" pitchFamily="2" charset="0"/>
                <a:ea typeface="Inter" panose="02000503000000020004" pitchFamily="2" charset="0"/>
              </a:rPr>
              <a:t>Prompt-Tuning for </a:t>
            </a:r>
            <a:r>
              <a:rPr lang="en-US" b="1" i="0" u="none" strike="noStrike" dirty="0">
                <a:solidFill>
                  <a:srgbClr val="172B4D"/>
                </a:solidFill>
                <a:effectLst/>
                <a:highlight>
                  <a:srgbClr val="FFFFFF"/>
                </a:highlight>
                <a:latin typeface="Inter" panose="02000503000000020004" pitchFamily="2" charset="0"/>
                <a:ea typeface="Inter" panose="02000503000000020004" pitchFamily="2" charset="0"/>
              </a:rPr>
              <a:t>separate tasks</a:t>
            </a:r>
            <a:r>
              <a:rPr lang="en-US" b="0" i="0" u="none" strike="noStrike" dirty="0">
                <a:solidFill>
                  <a:srgbClr val="172B4D"/>
                </a:solidFill>
                <a:effectLst/>
                <a:highlight>
                  <a:srgbClr val="FFFFFF"/>
                </a:highlight>
                <a:latin typeface="Inter" panose="02000503000000020004" pitchFamily="2" charset="0"/>
                <a:ea typeface="Inter" panose="02000503000000020004" pitchFamily="2" charset="0"/>
              </a:rPr>
              <a:t> outperforms unified tuning</a:t>
            </a:r>
          </a:p>
          <a:p>
            <a:pPr>
              <a:buFont typeface="System Font Regular"/>
              <a:buChar char="✅"/>
            </a:pPr>
            <a:r>
              <a:rPr lang="en-US" b="0" i="0" u="none" strike="noStrike" dirty="0">
                <a:solidFill>
                  <a:srgbClr val="172B4D"/>
                </a:solidFill>
                <a:effectLst/>
                <a:highlight>
                  <a:srgbClr val="FFFFFF"/>
                </a:highlight>
                <a:latin typeface="Inter" panose="02000503000000020004" pitchFamily="2" charset="0"/>
                <a:ea typeface="Inter" panose="02000503000000020004" pitchFamily="2" charset="0"/>
              </a:rPr>
              <a:t>The prompt tuned models perform well for their </a:t>
            </a:r>
            <a:r>
              <a:rPr lang="en-US" b="1" i="0" u="none" strike="noStrike" dirty="0">
                <a:solidFill>
                  <a:srgbClr val="172B4D"/>
                </a:solidFill>
                <a:effectLst/>
                <a:highlight>
                  <a:srgbClr val="FFFFFF"/>
                </a:highlight>
                <a:latin typeface="Inter" panose="02000503000000020004" pitchFamily="2" charset="0"/>
                <a:ea typeface="Inter" panose="02000503000000020004" pitchFamily="2" charset="0"/>
              </a:rPr>
              <a:t>small size</a:t>
            </a:r>
            <a:endParaRPr lang="en-US" b="1" dirty="0">
              <a:solidFill>
                <a:srgbClr val="172B4D"/>
              </a:solidFill>
              <a:highlight>
                <a:srgbClr val="FFFFFF"/>
              </a:highlight>
              <a:latin typeface="Inter" panose="02000503000000020004" pitchFamily="2" charset="0"/>
              <a:ea typeface="Inter" panose="02000503000000020004" pitchFamily="2" charset="0"/>
              <a:cs typeface="Inter"/>
            </a:endParaRPr>
          </a:p>
          <a:p>
            <a:pPr>
              <a:buFont typeface="System Font Regular"/>
              <a:buChar char="✅"/>
            </a:pPr>
            <a:r>
              <a:rPr lang="en-US" dirty="0">
                <a:solidFill>
                  <a:srgbClr val="172B4D"/>
                </a:solidFill>
                <a:highlight>
                  <a:srgbClr val="FFFFFF"/>
                </a:highlight>
                <a:latin typeface="Inter" panose="02000503000000020004" pitchFamily="2" charset="0"/>
                <a:ea typeface="Inter" panose="02000503000000020004" pitchFamily="2" charset="0"/>
                <a:cs typeface="Inter"/>
              </a:rPr>
              <a:t>Achieved the </a:t>
            </a:r>
            <a:r>
              <a:rPr lang="en-US" b="1" dirty="0">
                <a:solidFill>
                  <a:srgbClr val="172B4D"/>
                </a:solidFill>
                <a:highlight>
                  <a:srgbClr val="FFFFFF"/>
                </a:highlight>
                <a:latin typeface="Inter" panose="02000503000000020004" pitchFamily="2" charset="0"/>
                <a:ea typeface="Inter" panose="02000503000000020004" pitchFamily="2" charset="0"/>
                <a:cs typeface="Inter"/>
              </a:rPr>
              <a:t>best results for the Clarity sub-challenge</a:t>
            </a:r>
            <a:endParaRPr lang="en-US" dirty="0">
              <a:latin typeface="Inter"/>
              <a:ea typeface="Inter"/>
              <a:cs typeface="Inter"/>
            </a:endParaRPr>
          </a:p>
        </p:txBody>
      </p:sp>
      <p:sp>
        <p:nvSpPr>
          <p:cNvPr id="9" name="Text Placeholder 2">
            <a:extLst>
              <a:ext uri="{FF2B5EF4-FFF2-40B4-BE49-F238E27FC236}">
                <a16:creationId xmlns:a16="http://schemas.microsoft.com/office/drawing/2014/main" id="{82110D0A-18E2-2861-DA98-EE683A84A2D2}"/>
              </a:ext>
            </a:extLst>
          </p:cNvPr>
          <p:cNvSpPr txBox="1">
            <a:spLocks/>
          </p:cNvSpPr>
          <p:nvPr/>
        </p:nvSpPr>
        <p:spPr>
          <a:xfrm>
            <a:off x="6098185" y="3915662"/>
            <a:ext cx="5746661" cy="1455816"/>
          </a:xfrm>
          <a:prstGeom prst="rect">
            <a:avLst/>
          </a:prstGeom>
        </p:spPr>
        <p:txBody>
          <a:bodyPr vert="horz" lIns="91440" tIns="45720" rIns="91440" bIns="45720" rtlCol="0" anchor="t">
            <a:normAutofit/>
          </a:bodyPr>
          <a:lstStyle>
            <a:lvl1pPr marL="285750" marR="0" indent="-285750" algn="l" defTabSz="914400" rtl="0" eaLnBrk="1" fontAlgn="auto" latinLnBrk="0" hangingPunct="1">
              <a:lnSpc>
                <a:spcPct val="100000"/>
              </a:lnSpc>
              <a:spcBef>
                <a:spcPts val="1000"/>
              </a:spcBef>
              <a:spcAft>
                <a:spcPts val="0"/>
              </a:spcAft>
              <a:buClr>
                <a:schemeClr val="accent4"/>
              </a:buClr>
              <a:buSzTx/>
              <a:buFont typeface="Inter Semi Bold" panose="020B0502030000000004" pitchFamily="34" charset="0"/>
              <a:buChar char="✓"/>
              <a:tabLst/>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Inter" panose="020B0502030000000004" pitchFamily="34" charset="0"/>
                <a:ea typeface="Inter" panose="020B0502030000000004" pitchFamily="34" charset="0"/>
                <a:cs typeface="Inter" panose="020B05020300000000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Inter" panose="020B0502030000000004" pitchFamily="34" charset="0"/>
                <a:ea typeface="Inter" panose="020B0502030000000004" pitchFamily="34" charset="0"/>
                <a:cs typeface="Inter" panose="020B05020300000000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Inter" panose="020B0502030000000004" pitchFamily="34" charset="0"/>
                <a:ea typeface="Inter" panose="020B0502030000000004" pitchFamily="34" charset="0"/>
                <a:cs typeface="Inter" panose="020B05020300000000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buFont typeface="System Font Regular"/>
              <a:buChar char="❌"/>
            </a:pPr>
            <a:r>
              <a:rPr lang="en-US" dirty="0">
                <a:latin typeface="Inter" panose="02000503000000020004" pitchFamily="2" charset="0"/>
                <a:ea typeface="Inter" panose="02000503000000020004" pitchFamily="2" charset="0"/>
                <a:cs typeface="Inter"/>
              </a:rPr>
              <a:t>Prompt-Tuning on a </a:t>
            </a:r>
            <a:r>
              <a:rPr lang="en-US" b="1" dirty="0">
                <a:latin typeface="Inter" panose="02000503000000020004" pitchFamily="2" charset="0"/>
                <a:ea typeface="Inter" panose="02000503000000020004" pitchFamily="2" charset="0"/>
                <a:cs typeface="Inter"/>
              </a:rPr>
              <a:t>different dataset </a:t>
            </a:r>
            <a:r>
              <a:rPr lang="en-US" dirty="0">
                <a:latin typeface="Inter" panose="02000503000000020004" pitchFamily="2" charset="0"/>
                <a:ea typeface="Inter" panose="02000503000000020004" pitchFamily="2" charset="0"/>
                <a:cs typeface="Inter"/>
              </a:rPr>
              <a:t>didn’t help</a:t>
            </a:r>
          </a:p>
          <a:p>
            <a:pPr>
              <a:buFont typeface="System Font Regular"/>
              <a:buChar char="❌"/>
            </a:pPr>
            <a:r>
              <a:rPr lang="en-US" b="1" dirty="0">
                <a:latin typeface="Inter" panose="02000503000000020004" pitchFamily="2" charset="0"/>
                <a:ea typeface="Inter" panose="02000503000000020004" pitchFamily="2" charset="0"/>
                <a:cs typeface="Inter"/>
              </a:rPr>
              <a:t>Quantization</a:t>
            </a:r>
            <a:r>
              <a:rPr lang="en-US" dirty="0">
                <a:latin typeface="Inter" panose="02000503000000020004" pitchFamily="2" charset="0"/>
                <a:ea typeface="Inter" panose="02000503000000020004" pitchFamily="2" charset="0"/>
                <a:cs typeface="Inter"/>
              </a:rPr>
              <a:t> for big models underperformed compared to smaller models without it</a:t>
            </a:r>
          </a:p>
          <a:p>
            <a:pPr>
              <a:buFont typeface="System Font Regular"/>
              <a:buChar char="❌"/>
            </a:pPr>
            <a:r>
              <a:rPr lang="en-US" dirty="0">
                <a:latin typeface="Inter" panose="02000503000000020004" pitchFamily="2" charset="0"/>
                <a:ea typeface="Inter" panose="02000503000000020004" pitchFamily="2" charset="0"/>
              </a:rPr>
              <a:t>Prompt-Tuning was not effective at all for </a:t>
            </a:r>
            <a:r>
              <a:rPr lang="en-US" b="1" dirty="0">
                <a:latin typeface="Inter" panose="02000503000000020004" pitchFamily="2" charset="0"/>
                <a:ea typeface="Inter" panose="02000503000000020004" pitchFamily="2" charset="0"/>
              </a:rPr>
              <a:t>Interview</a:t>
            </a:r>
          </a:p>
        </p:txBody>
      </p:sp>
    </p:spTree>
    <p:extLst>
      <p:ext uri="{BB962C8B-B14F-4D97-AF65-F5344CB8AC3E}">
        <p14:creationId xmlns:p14="http://schemas.microsoft.com/office/powerpoint/2010/main" val="1428468461"/>
      </p:ext>
    </p:extLst>
  </p:cSld>
  <p:clrMapOvr>
    <a:masterClrMapping/>
  </p:clrMapOvr>
</p:sld>
</file>

<file path=ppt/theme/theme1.xml><?xml version="1.0" encoding="utf-8"?>
<a:theme xmlns:a="http://schemas.openxmlformats.org/drawingml/2006/main" name="Office Theme">
  <a:themeElements>
    <a:clrScheme name="Custom 2">
      <a:dk1>
        <a:srgbClr val="2A2F3C"/>
      </a:dk1>
      <a:lt1>
        <a:srgbClr val="FFFFFF"/>
      </a:lt1>
      <a:dk2>
        <a:srgbClr val="444959"/>
      </a:dk2>
      <a:lt2>
        <a:srgbClr val="F5F7FA"/>
      </a:lt2>
      <a:accent1>
        <a:srgbClr val="4147D8"/>
      </a:accent1>
      <a:accent2>
        <a:srgbClr val="4909C9"/>
      </a:accent2>
      <a:accent3>
        <a:srgbClr val="FF588A"/>
      </a:accent3>
      <a:accent4>
        <a:srgbClr val="FDCB1F"/>
      </a:accent4>
      <a:accent5>
        <a:srgbClr val="3F3F3F"/>
      </a:accent5>
      <a:accent6>
        <a:srgbClr val="2C2C2C"/>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8034</TotalTime>
  <Words>1604</Words>
  <Application>Microsoft Macintosh PowerPoint</Application>
  <PresentationFormat>Widescreen</PresentationFormat>
  <Paragraphs>255</Paragraphs>
  <Slides>16</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Wingdings</vt:lpstr>
      <vt:lpstr>Inter Regular Light</vt:lpstr>
      <vt:lpstr>System Font Regular</vt:lpstr>
      <vt:lpstr>Calibri Light</vt:lpstr>
      <vt:lpstr>Arial</vt:lpstr>
      <vt:lpstr>Inter Semi Bold</vt:lpstr>
      <vt:lpstr>Poppins</vt:lpstr>
      <vt:lpstr>Calibri</vt:lpstr>
      <vt:lpstr>Inter</vt:lpstr>
      <vt:lpstr>Office Theme</vt:lpstr>
      <vt:lpstr>Custom Design</vt:lpstr>
      <vt:lpstr>SIOP ML Challenge 2024 Results Presentation </vt:lpstr>
      <vt:lpstr>The Team</vt:lpstr>
      <vt:lpstr>Our Approach</vt:lpstr>
      <vt:lpstr>Prompt Engineering and ICL- Overview</vt:lpstr>
      <vt:lpstr>Prompt Engineering and ICL – ML Competition</vt:lpstr>
      <vt:lpstr>Prompt Engineering and ICL – Interview</vt:lpstr>
      <vt:lpstr>Prompt Engineering and ICL– GPT Prompts</vt:lpstr>
      <vt:lpstr>Prompt Tuning - Overview</vt:lpstr>
      <vt:lpstr>Prompt Tuning -  ML Competition</vt:lpstr>
      <vt:lpstr>Prompt Tuning -  Data formats</vt:lpstr>
      <vt:lpstr>SetFit: Efficient Fine-Tuning of Sentence Transformers</vt:lpstr>
      <vt:lpstr>SetFit – ML Competition</vt:lpstr>
      <vt:lpstr>Final Models</vt:lpstr>
      <vt:lpstr>Learnings/Takeaways</vt:lpstr>
      <vt:lpstr>PowerPoint Presentation</vt:lpstr>
      <vt:lpstr>Appendix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Stellwagen</dc:creator>
  <cp:lastModifiedBy>Annie Brinza</cp:lastModifiedBy>
  <cp:revision>531</cp:revision>
  <dcterms:created xsi:type="dcterms:W3CDTF">2022-04-19T14:21:53Z</dcterms:created>
  <dcterms:modified xsi:type="dcterms:W3CDTF">2024-04-18T12:27:04Z</dcterms:modified>
</cp:coreProperties>
</file>